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7" r:id="rId24"/>
    <p:sldId id="278" r:id="rId25"/>
  </p:sldIdLst>
  <p:sldSz cx="18288000" cy="10287000"/>
  <p:notesSz cx="6858000" cy="9144000"/>
  <p:embeddedFontLst>
    <p:embeddedFont>
      <p:font typeface="Prata" panose="020B0604020202020204" charset="0"/>
      <p:regular r:id="rId26"/>
    </p:embeddedFont>
    <p:embeddedFont>
      <p:font typeface="Radley" panose="020B0604020202020204" charset="0"/>
      <p:regular r:id="rId27"/>
    </p:embeddedFont>
    <p:embeddedFont>
      <p:font typeface="Raleway" pitchFamily="2" charset="0"/>
      <p:regular r:id="rId28"/>
      <p:bold r:id="rId29"/>
      <p:italic r:id="rId30"/>
      <p:boldItalic r:id="rId31"/>
    </p:embeddedFont>
    <p:embeddedFont>
      <p:font typeface="Raleway Bold"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3390900"/>
            <a:ext cx="14745813" cy="5165725"/>
          </a:xfrm>
          <a:prstGeom prst="rect">
            <a:avLst/>
          </a:prstGeom>
        </p:spPr>
        <p:txBody>
          <a:bodyPr lIns="0" tIns="0" rIns="0" bIns="0" rtlCol="0" anchor="t">
            <a:spAutoFit/>
          </a:bodyPr>
          <a:lstStyle/>
          <a:p>
            <a:pPr algn="ctr">
              <a:lnSpc>
                <a:spcPts val="6000"/>
              </a:lnSpc>
            </a:pPr>
            <a:r>
              <a:rPr lang="en-US" sz="6000" dirty="0">
                <a:solidFill>
                  <a:srgbClr val="804F3B"/>
                </a:solidFill>
                <a:latin typeface="Radley"/>
                <a:ea typeface="Radley"/>
                <a:cs typeface="Radley"/>
                <a:sym typeface="Radley"/>
              </a:rPr>
              <a:t>Πα</a:t>
            </a:r>
            <a:r>
              <a:rPr lang="en-US" sz="6000" dirty="0" err="1">
                <a:solidFill>
                  <a:srgbClr val="804F3B"/>
                </a:solidFill>
                <a:latin typeface="Radley"/>
                <a:ea typeface="Radley"/>
                <a:cs typeface="Radley"/>
                <a:sym typeface="Radley"/>
              </a:rPr>
              <a:t>ιδιά</a:t>
            </a:r>
            <a:r>
              <a:rPr lang="en-US" sz="6000" dirty="0">
                <a:solidFill>
                  <a:srgbClr val="804F3B"/>
                </a:solidFill>
                <a:latin typeface="Radley"/>
                <a:ea typeface="Radley"/>
                <a:cs typeface="Radley"/>
                <a:sym typeface="Radley"/>
              </a:rPr>
              <a:t> και </a:t>
            </a:r>
            <a:r>
              <a:rPr lang="en-US" sz="6000" dirty="0" err="1">
                <a:solidFill>
                  <a:srgbClr val="804F3B"/>
                </a:solidFill>
                <a:latin typeface="Radley"/>
                <a:ea typeface="Radley"/>
                <a:cs typeface="Radley"/>
                <a:sym typeface="Radley"/>
              </a:rPr>
              <a:t>έφη</a:t>
            </a:r>
            <a:r>
              <a:rPr lang="en-US" sz="6000" dirty="0">
                <a:solidFill>
                  <a:srgbClr val="804F3B"/>
                </a:solidFill>
                <a:latin typeface="Radley"/>
                <a:ea typeface="Radley"/>
                <a:cs typeface="Radley"/>
                <a:sym typeface="Radley"/>
              </a:rPr>
              <a:t>βοι με απειλητική για τη ζωή ασθένεια – Ο ρόλος του σχολείου</a:t>
            </a:r>
          </a:p>
          <a:p>
            <a:pPr algn="ctr">
              <a:lnSpc>
                <a:spcPts val="6000"/>
              </a:lnSpc>
            </a:pPr>
            <a:endParaRPr lang="en-US" sz="6000" dirty="0">
              <a:solidFill>
                <a:srgbClr val="804F3B"/>
              </a:solidFill>
              <a:latin typeface="Radley"/>
              <a:ea typeface="Radley"/>
              <a:cs typeface="Radley"/>
              <a:sym typeface="Radley"/>
            </a:endParaRPr>
          </a:p>
          <a:p>
            <a:pPr algn="ctr">
              <a:lnSpc>
                <a:spcPts val="6000"/>
              </a:lnSpc>
            </a:pPr>
            <a:r>
              <a:rPr lang="en-US" sz="6000" dirty="0">
                <a:solidFill>
                  <a:srgbClr val="804F3B"/>
                </a:solidFill>
                <a:latin typeface="Radley"/>
                <a:ea typeface="Radley"/>
                <a:cs typeface="Radley"/>
                <a:sym typeface="Radley"/>
              </a:rPr>
              <a:t>Υπ</a:t>
            </a:r>
            <a:r>
              <a:rPr lang="en-US" sz="6000" dirty="0" err="1">
                <a:solidFill>
                  <a:srgbClr val="804F3B"/>
                </a:solidFill>
                <a:latin typeface="Radley"/>
                <a:ea typeface="Radley"/>
                <a:cs typeface="Radley"/>
                <a:sym typeface="Radley"/>
              </a:rPr>
              <a:t>οστηρικτικές</a:t>
            </a:r>
            <a:r>
              <a:rPr lang="en-US" sz="6000" dirty="0">
                <a:solidFill>
                  <a:srgbClr val="804F3B"/>
                </a:solidFill>
                <a:latin typeface="Radley"/>
                <a:ea typeface="Radley"/>
                <a:cs typeface="Radley"/>
                <a:sym typeface="Radley"/>
              </a:rPr>
              <a:t> </a:t>
            </a:r>
            <a:r>
              <a:rPr lang="en-US" sz="6000" dirty="0" err="1">
                <a:solidFill>
                  <a:srgbClr val="804F3B"/>
                </a:solidFill>
                <a:latin typeface="Radley"/>
                <a:ea typeface="Radley"/>
                <a:cs typeface="Radley"/>
                <a:sym typeface="Radley"/>
              </a:rPr>
              <a:t>Πρ</a:t>
            </a:r>
            <a:r>
              <a:rPr lang="en-US" sz="6000" dirty="0">
                <a:solidFill>
                  <a:srgbClr val="804F3B"/>
                </a:solidFill>
                <a:latin typeface="Radley"/>
                <a:ea typeface="Radley"/>
                <a:cs typeface="Radley"/>
                <a:sym typeface="Radley"/>
              </a:rPr>
              <a:t>ακτικές </a:t>
            </a:r>
          </a:p>
          <a:p>
            <a:pPr algn="ctr">
              <a:lnSpc>
                <a:spcPts val="6000"/>
              </a:lnSpc>
            </a:pPr>
            <a:r>
              <a:rPr lang="en-US" sz="6000" dirty="0" err="1">
                <a:solidFill>
                  <a:srgbClr val="804F3B"/>
                </a:solidFill>
                <a:latin typeface="Radley"/>
                <a:ea typeface="Radley"/>
                <a:cs typeface="Radley"/>
                <a:sym typeface="Radley"/>
              </a:rPr>
              <a:t>το</a:t>
            </a:r>
            <a:r>
              <a:rPr lang="en-US" sz="6000" dirty="0">
                <a:solidFill>
                  <a:srgbClr val="804F3B"/>
                </a:solidFill>
                <a:latin typeface="Radley"/>
                <a:ea typeface="Radley"/>
                <a:cs typeface="Radley"/>
                <a:sym typeface="Radley"/>
              </a:rPr>
              <a:t> </a:t>
            </a:r>
            <a:r>
              <a:rPr lang="en-US" sz="6000" dirty="0" err="1">
                <a:solidFill>
                  <a:srgbClr val="804F3B"/>
                </a:solidFill>
                <a:latin typeface="Radley"/>
                <a:ea typeface="Radley"/>
                <a:cs typeface="Radley"/>
                <a:sym typeface="Radley"/>
              </a:rPr>
              <a:t>Σχολικό</a:t>
            </a:r>
            <a:r>
              <a:rPr lang="en-US" sz="6000" dirty="0">
                <a:solidFill>
                  <a:srgbClr val="804F3B"/>
                </a:solidFill>
                <a:latin typeface="Radley"/>
                <a:ea typeface="Radley"/>
                <a:cs typeface="Radley"/>
                <a:sym typeface="Radley"/>
              </a:rPr>
              <a:t> </a:t>
            </a:r>
            <a:r>
              <a:rPr lang="en-US" sz="6000" dirty="0" err="1">
                <a:solidFill>
                  <a:srgbClr val="804F3B"/>
                </a:solidFill>
                <a:latin typeface="Radley"/>
                <a:ea typeface="Radley"/>
                <a:cs typeface="Radley"/>
                <a:sym typeface="Radley"/>
              </a:rPr>
              <a:t>Πλ</a:t>
            </a:r>
            <a:r>
              <a:rPr lang="en-US" sz="6000" dirty="0">
                <a:solidFill>
                  <a:srgbClr val="804F3B"/>
                </a:solidFill>
                <a:latin typeface="Radley"/>
                <a:ea typeface="Radley"/>
                <a:cs typeface="Radley"/>
                <a:sym typeface="Radley"/>
              </a:rPr>
              <a:t>αίσιο</a:t>
            </a:r>
          </a:p>
          <a:p>
            <a:pPr algn="l">
              <a:lnSpc>
                <a:spcPts val="9999"/>
              </a:lnSpc>
            </a:pPr>
            <a:endParaRPr lang="en-US" sz="6000" dirty="0">
              <a:solidFill>
                <a:srgbClr val="804F3B"/>
              </a:solidFill>
              <a:latin typeface="Radley"/>
              <a:ea typeface="Radley"/>
              <a:cs typeface="Radley"/>
              <a:sym typeface="Radley"/>
            </a:endParaRPr>
          </a:p>
        </p:txBody>
      </p:sp>
      <p:sp>
        <p:nvSpPr>
          <p:cNvPr id="3" name="TextBox 3"/>
          <p:cNvSpPr txBox="1"/>
          <p:nvPr/>
        </p:nvSpPr>
        <p:spPr>
          <a:xfrm>
            <a:off x="11345517" y="8272145"/>
            <a:ext cx="5913783" cy="986155"/>
          </a:xfrm>
          <a:prstGeom prst="rect">
            <a:avLst/>
          </a:prstGeom>
        </p:spPr>
        <p:txBody>
          <a:bodyPr lIns="0" tIns="0" rIns="0" bIns="0" rtlCol="0" anchor="t">
            <a:spAutoFit/>
          </a:bodyPr>
          <a:lstStyle/>
          <a:p>
            <a:pPr algn="r">
              <a:lnSpc>
                <a:spcPts val="3919"/>
              </a:lnSpc>
            </a:pPr>
            <a:r>
              <a:rPr lang="en-US" sz="2799" b="1" dirty="0" err="1">
                <a:solidFill>
                  <a:srgbClr val="804F3B"/>
                </a:solidFill>
                <a:latin typeface="Raleway Bold"/>
                <a:ea typeface="Raleway Bold"/>
                <a:cs typeface="Raleway Bold"/>
                <a:sym typeface="Raleway Bold"/>
              </a:rPr>
              <a:t>Δρ</a:t>
            </a:r>
            <a:r>
              <a:rPr lang="en-US" sz="2799" b="1" dirty="0">
                <a:solidFill>
                  <a:srgbClr val="804F3B"/>
                </a:solidFill>
                <a:latin typeface="Raleway Bold"/>
                <a:ea typeface="Raleway Bold"/>
                <a:cs typeface="Raleway Bold"/>
                <a:sym typeface="Raleway Bold"/>
              </a:rPr>
              <a:t> Πολυξένη </a:t>
            </a:r>
            <a:r>
              <a:rPr lang="en-US" sz="2799" b="1" dirty="0" err="1">
                <a:solidFill>
                  <a:srgbClr val="804F3B"/>
                </a:solidFill>
                <a:latin typeface="Raleway Bold"/>
                <a:ea typeface="Raleway Bold"/>
                <a:cs typeface="Raleway Bold"/>
                <a:sym typeface="Raleway Bold"/>
              </a:rPr>
              <a:t>Στυλι</a:t>
            </a:r>
            <a:r>
              <a:rPr lang="en-US" sz="2799" b="1" dirty="0">
                <a:solidFill>
                  <a:srgbClr val="804F3B"/>
                </a:solidFill>
                <a:latin typeface="Raleway Bold"/>
                <a:ea typeface="Raleway Bold"/>
                <a:cs typeface="Raleway Bold"/>
                <a:sym typeface="Raleway Bold"/>
              </a:rPr>
              <a:t>ανού</a:t>
            </a:r>
          </a:p>
          <a:p>
            <a:pPr algn="r">
              <a:lnSpc>
                <a:spcPts val="3919"/>
              </a:lnSpc>
            </a:pPr>
            <a:r>
              <a:rPr lang="en-US" sz="2799" b="1" dirty="0">
                <a:solidFill>
                  <a:srgbClr val="804F3B"/>
                </a:solidFill>
                <a:latin typeface="Raleway Bold"/>
                <a:ea typeface="Raleway Bold"/>
                <a:cs typeface="Raleway Bold"/>
                <a:sym typeface="Raleway Bold"/>
              </a:rPr>
              <a:t>22 </a:t>
            </a:r>
            <a:r>
              <a:rPr lang="en-US" sz="2799" b="1" dirty="0" err="1">
                <a:solidFill>
                  <a:srgbClr val="804F3B"/>
                </a:solidFill>
                <a:latin typeface="Raleway Bold"/>
                <a:ea typeface="Raleway Bold"/>
                <a:cs typeface="Raleway Bold"/>
                <a:sym typeface="Raleway Bold"/>
              </a:rPr>
              <a:t>Φε</a:t>
            </a:r>
            <a:r>
              <a:rPr lang="en-US" sz="2799" b="1" dirty="0">
                <a:solidFill>
                  <a:srgbClr val="804F3B"/>
                </a:solidFill>
                <a:latin typeface="Raleway Bold"/>
                <a:ea typeface="Raleway Bold"/>
                <a:cs typeface="Raleway Bold"/>
                <a:sym typeface="Raleway Bold"/>
              </a:rPr>
              <a:t>βρουαρίου 2025</a:t>
            </a:r>
          </a:p>
        </p:txBody>
      </p:sp>
      <p:sp>
        <p:nvSpPr>
          <p:cNvPr id="4" name="Freeform 4"/>
          <p:cNvSpPr/>
          <p:nvPr/>
        </p:nvSpPr>
        <p:spPr>
          <a:xfrm>
            <a:off x="1028700" y="433576"/>
            <a:ext cx="1501053" cy="1262110"/>
          </a:xfrm>
          <a:custGeom>
            <a:avLst/>
            <a:gdLst/>
            <a:ahLst/>
            <a:cxnLst/>
            <a:rect l="l" t="t" r="r" b="b"/>
            <a:pathLst>
              <a:path w="1501053" h="1262110">
                <a:moveTo>
                  <a:pt x="0" y="0"/>
                </a:moveTo>
                <a:lnTo>
                  <a:pt x="1501053" y="0"/>
                </a:lnTo>
                <a:lnTo>
                  <a:pt x="1501053" y="1262110"/>
                </a:lnTo>
                <a:lnTo>
                  <a:pt x="0" y="1262110"/>
                </a:lnTo>
                <a:lnTo>
                  <a:pt x="0" y="0"/>
                </a:lnTo>
                <a:close/>
              </a:path>
            </a:pathLst>
          </a:custGeom>
          <a:blipFill>
            <a:blip r:embed="rId2"/>
            <a:stretch>
              <a:fillRect/>
            </a:stretch>
          </a:blipFill>
        </p:spPr>
        <p:txBody>
          <a:bodyPr/>
          <a:lstStyle/>
          <a:p>
            <a:endParaRPr lang="en-GB"/>
          </a:p>
        </p:txBody>
      </p:sp>
      <p:sp>
        <p:nvSpPr>
          <p:cNvPr id="5" name="TextBox 5"/>
          <p:cNvSpPr txBox="1"/>
          <p:nvPr/>
        </p:nvSpPr>
        <p:spPr>
          <a:xfrm>
            <a:off x="2709327" y="829241"/>
            <a:ext cx="2178410" cy="979932"/>
          </a:xfrm>
          <a:prstGeom prst="rect">
            <a:avLst/>
          </a:prstGeom>
        </p:spPr>
        <p:txBody>
          <a:bodyPr lIns="0" tIns="0" rIns="0" bIns="0" rtlCol="0" anchor="t">
            <a:spAutoFit/>
          </a:bodyPr>
          <a:lstStyle/>
          <a:p>
            <a:pPr algn="l">
              <a:lnSpc>
                <a:spcPts val="2573"/>
              </a:lnSpc>
            </a:pPr>
            <a:r>
              <a:rPr lang="en-US" sz="2199" b="1">
                <a:solidFill>
                  <a:srgbClr val="804F3B"/>
                </a:solidFill>
                <a:latin typeface="Raleway Bold"/>
                <a:ea typeface="Raleway Bold"/>
                <a:cs typeface="Raleway Bold"/>
                <a:sym typeface="Raleway Bold"/>
              </a:rPr>
              <a:t>ΠΑΙΔΑΓΩΓΙΚΟ ΙΝΣΤΙΤΟΥΤΟ </a:t>
            </a:r>
          </a:p>
          <a:p>
            <a:pPr algn="l">
              <a:lnSpc>
                <a:spcPts val="2573"/>
              </a:lnSpc>
            </a:pPr>
            <a:r>
              <a:rPr lang="en-US" sz="2199" b="1">
                <a:solidFill>
                  <a:srgbClr val="804F3B"/>
                </a:solidFill>
                <a:latin typeface="Raleway Bold"/>
                <a:ea typeface="Raleway Bold"/>
                <a:cs typeface="Raleway Bold"/>
                <a:sym typeface="Raleway Bold"/>
              </a:rPr>
              <a:t>ΚΥΠΡΟΥ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232483" y="1737232"/>
            <a:ext cx="2611444"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266150" y="1210159"/>
            <a:ext cx="6430050" cy="5147115"/>
          </a:xfrm>
          <a:prstGeom prst="rect">
            <a:avLst/>
          </a:prstGeom>
        </p:spPr>
        <p:txBody>
          <a:bodyPr wrap="square" lIns="0" tIns="0" rIns="0" bIns="0" rtlCol="0" anchor="t">
            <a:spAutoFit/>
          </a:bodyPr>
          <a:lstStyle/>
          <a:p>
            <a:pPr algn="l">
              <a:lnSpc>
                <a:spcPts val="4479"/>
              </a:lnSpc>
            </a:pPr>
            <a:endParaRPr sz="2800" dirty="0"/>
          </a:p>
          <a:p>
            <a:pPr>
              <a:lnSpc>
                <a:spcPts val="4479"/>
              </a:lnSpc>
            </a:pPr>
            <a:r>
              <a:rPr lang="en-US" sz="2800" dirty="0" err="1">
                <a:solidFill>
                  <a:srgbClr val="804F3B"/>
                </a:solidFill>
                <a:latin typeface="Radley"/>
                <a:ea typeface="Radley"/>
                <a:cs typeface="Radley"/>
                <a:sym typeface="Radley"/>
              </a:rPr>
              <a:t>Οι</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τέσσερις</a:t>
            </a:r>
            <a:r>
              <a:rPr lang="en-US" sz="2800" dirty="0">
                <a:solidFill>
                  <a:srgbClr val="804F3B"/>
                </a:solidFill>
                <a:latin typeface="Radley"/>
                <a:ea typeface="Radley"/>
                <a:cs typeface="Radley"/>
                <a:sym typeface="Radley"/>
              </a:rPr>
              <a:t> «επ</a:t>
            </a:r>
            <a:r>
              <a:rPr lang="en-US" sz="2800" dirty="0" err="1">
                <a:solidFill>
                  <a:srgbClr val="804F3B"/>
                </a:solidFill>
                <a:latin typeface="Radley"/>
                <a:ea typeface="Radley"/>
                <a:cs typeface="Radley"/>
                <a:sym typeface="Radley"/>
              </a:rPr>
              <a:t>ικίνδυνες</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ζώνες</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Ramholt</a:t>
            </a:r>
            <a:r>
              <a:rPr lang="en-US" sz="2800" dirty="0">
                <a:solidFill>
                  <a:srgbClr val="804F3B"/>
                </a:solidFill>
                <a:latin typeface="Radley"/>
                <a:ea typeface="Radley"/>
                <a:cs typeface="Radley"/>
                <a:sym typeface="Radley"/>
              </a:rPr>
              <a:t>, 2006, σ. 56):</a:t>
            </a:r>
          </a:p>
          <a:p>
            <a:pPr marL="604519" lvl="1" indent="-302260" algn="just">
              <a:lnSpc>
                <a:spcPts val="4479"/>
              </a:lnSpc>
              <a:buAutoNum type="arabicPeriod"/>
            </a:pPr>
            <a:r>
              <a:rPr lang="en-US" sz="2800" dirty="0" err="1">
                <a:solidFill>
                  <a:srgbClr val="804F3B"/>
                </a:solidFill>
                <a:latin typeface="Radley"/>
                <a:ea typeface="Radley"/>
                <a:cs typeface="Radley"/>
                <a:sym typeface="Radley"/>
              </a:rPr>
              <a:t>Σχολική</a:t>
            </a:r>
            <a:r>
              <a:rPr lang="en-US" sz="2800" dirty="0">
                <a:solidFill>
                  <a:srgbClr val="804F3B"/>
                </a:solidFill>
                <a:latin typeface="Radley"/>
                <a:ea typeface="Radley"/>
                <a:cs typeface="Radley"/>
                <a:sym typeface="Radley"/>
              </a:rPr>
              <a:t> απ</a:t>
            </a:r>
            <a:r>
              <a:rPr lang="en-US" sz="2800" dirty="0" err="1">
                <a:solidFill>
                  <a:srgbClr val="804F3B"/>
                </a:solidFill>
                <a:latin typeface="Radley"/>
                <a:ea typeface="Radley"/>
                <a:cs typeface="Radley"/>
                <a:sym typeface="Radley"/>
              </a:rPr>
              <a:t>όδοση</a:t>
            </a:r>
            <a:r>
              <a:rPr lang="en-US" sz="2800" dirty="0">
                <a:solidFill>
                  <a:srgbClr val="804F3B"/>
                </a:solidFill>
                <a:latin typeface="Radley"/>
                <a:ea typeface="Radley"/>
                <a:cs typeface="Radley"/>
                <a:sym typeface="Radley"/>
              </a:rPr>
              <a:t>.</a:t>
            </a:r>
          </a:p>
          <a:p>
            <a:pPr marL="604519" lvl="1" indent="-302260" algn="just">
              <a:lnSpc>
                <a:spcPts val="4479"/>
              </a:lnSpc>
              <a:buAutoNum type="arabicPeriod"/>
            </a:pPr>
            <a:r>
              <a:rPr lang="en-US" sz="2800" dirty="0" err="1">
                <a:solidFill>
                  <a:srgbClr val="804F3B"/>
                </a:solidFill>
                <a:latin typeface="Radley"/>
                <a:ea typeface="Radley"/>
                <a:cs typeface="Radley"/>
                <a:sym typeface="Radley"/>
              </a:rPr>
              <a:t>Κοινωνική</a:t>
            </a:r>
            <a:r>
              <a:rPr lang="en-US" sz="2800" dirty="0">
                <a:solidFill>
                  <a:srgbClr val="804F3B"/>
                </a:solidFill>
                <a:latin typeface="Radley"/>
                <a:ea typeface="Radley"/>
                <a:cs typeface="Radley"/>
                <a:sym typeface="Radley"/>
              </a:rPr>
              <a:t> απ</a:t>
            </a:r>
            <a:r>
              <a:rPr lang="en-US" sz="2800" dirty="0" err="1">
                <a:solidFill>
                  <a:srgbClr val="804F3B"/>
                </a:solidFill>
                <a:latin typeface="Radley"/>
                <a:ea typeface="Radley"/>
                <a:cs typeface="Radley"/>
                <a:sym typeface="Radley"/>
              </a:rPr>
              <a:t>ομόνωση</a:t>
            </a:r>
            <a:r>
              <a:rPr lang="en-US" sz="2800" dirty="0">
                <a:solidFill>
                  <a:srgbClr val="804F3B"/>
                </a:solidFill>
                <a:latin typeface="Radley"/>
                <a:ea typeface="Radley"/>
                <a:cs typeface="Radley"/>
                <a:sym typeface="Radley"/>
              </a:rPr>
              <a:t>.</a:t>
            </a:r>
          </a:p>
          <a:p>
            <a:pPr marL="604519" lvl="1" indent="-302260" algn="just">
              <a:lnSpc>
                <a:spcPts val="4479"/>
              </a:lnSpc>
              <a:buAutoNum type="arabicPeriod"/>
            </a:pPr>
            <a:r>
              <a:rPr lang="en-US" sz="2800" dirty="0" err="1">
                <a:solidFill>
                  <a:srgbClr val="804F3B"/>
                </a:solidFill>
                <a:latin typeface="Radley"/>
                <a:ea typeface="Radley"/>
                <a:cs typeface="Radley"/>
                <a:sym typeface="Radley"/>
              </a:rPr>
              <a:t>Πειράγμ</a:t>
            </a:r>
            <a:r>
              <a:rPr lang="en-US" sz="2800" dirty="0">
                <a:solidFill>
                  <a:srgbClr val="804F3B"/>
                </a:solidFill>
                <a:latin typeface="Radley"/>
                <a:ea typeface="Radley"/>
                <a:cs typeface="Radley"/>
                <a:sym typeface="Radley"/>
              </a:rPr>
              <a:t>ατα.</a:t>
            </a:r>
          </a:p>
          <a:p>
            <a:pPr marL="604519" lvl="1" indent="-302260" algn="just">
              <a:lnSpc>
                <a:spcPts val="4479"/>
              </a:lnSpc>
              <a:buAutoNum type="arabicPeriod"/>
            </a:pPr>
            <a:r>
              <a:rPr lang="en-US" sz="2800" dirty="0" err="1">
                <a:solidFill>
                  <a:srgbClr val="804F3B"/>
                </a:solidFill>
                <a:latin typeface="Radley"/>
                <a:ea typeface="Radley"/>
                <a:cs typeface="Radley"/>
                <a:sym typeface="Radley"/>
              </a:rPr>
              <a:t>Ελλειψη</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γνώσης</a:t>
            </a:r>
            <a:r>
              <a:rPr lang="en-US" sz="2800" dirty="0">
                <a:solidFill>
                  <a:srgbClr val="804F3B"/>
                </a:solidFill>
                <a:latin typeface="Radley"/>
                <a:ea typeface="Radley"/>
                <a:cs typeface="Radley"/>
                <a:sym typeface="Radley"/>
              </a:rPr>
              <a:t> και κατα</a:t>
            </a:r>
            <a:r>
              <a:rPr lang="en-US" sz="2800" dirty="0" err="1">
                <a:solidFill>
                  <a:srgbClr val="804F3B"/>
                </a:solidFill>
                <a:latin typeface="Radley"/>
                <a:ea typeface="Radley"/>
                <a:cs typeface="Radley"/>
                <a:sym typeface="Radley"/>
              </a:rPr>
              <a:t>νόησης</a:t>
            </a:r>
            <a:r>
              <a:rPr lang="en-US" sz="2800" dirty="0">
                <a:solidFill>
                  <a:srgbClr val="804F3B"/>
                </a:solidFill>
                <a:latin typeface="Radley"/>
                <a:ea typeface="Radley"/>
                <a:cs typeface="Radley"/>
                <a:sym typeface="Radley"/>
              </a:rPr>
              <a:t> </a:t>
            </a:r>
            <a:endParaRPr lang="el-GR" sz="2800" dirty="0">
              <a:solidFill>
                <a:srgbClr val="804F3B"/>
              </a:solidFill>
              <a:latin typeface="Radley"/>
              <a:ea typeface="Radley"/>
              <a:cs typeface="Radley"/>
              <a:sym typeface="Radley"/>
            </a:endParaRPr>
          </a:p>
          <a:p>
            <a:pPr marL="302259" lvl="1" algn="just">
              <a:lnSpc>
                <a:spcPts val="4479"/>
              </a:lnSpc>
            </a:pPr>
            <a:r>
              <a:rPr lang="en-US" sz="2800" dirty="0">
                <a:solidFill>
                  <a:srgbClr val="804F3B"/>
                </a:solidFill>
                <a:latin typeface="Radley"/>
                <a:ea typeface="Radley"/>
                <a:cs typeface="Radley"/>
                <a:sym typeface="Radley"/>
              </a:rPr>
              <a:t>από </a:t>
            </a:r>
            <a:r>
              <a:rPr lang="en-US" sz="2800" dirty="0" err="1">
                <a:solidFill>
                  <a:srgbClr val="804F3B"/>
                </a:solidFill>
                <a:latin typeface="Radley"/>
                <a:ea typeface="Radley"/>
                <a:cs typeface="Radley"/>
                <a:sym typeface="Radley"/>
              </a:rPr>
              <a:t>μέρους</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των</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εκ</a:t>
            </a:r>
            <a:r>
              <a:rPr lang="en-US" sz="2800" dirty="0">
                <a:solidFill>
                  <a:srgbClr val="804F3B"/>
                </a:solidFill>
                <a:latin typeface="Radley"/>
                <a:ea typeface="Radley"/>
                <a:cs typeface="Radley"/>
                <a:sym typeface="Radley"/>
              </a:rPr>
              <a:t>παιδευτικών. </a:t>
            </a:r>
            <a:endParaRPr lang="el-GR" sz="2800" dirty="0">
              <a:solidFill>
                <a:srgbClr val="804F3B"/>
              </a:solidFill>
              <a:latin typeface="Radley"/>
              <a:ea typeface="Radley"/>
              <a:cs typeface="Radley"/>
              <a:sym typeface="Radley"/>
            </a:endParaRPr>
          </a:p>
          <a:p>
            <a:pPr marL="302259" lvl="1" algn="just">
              <a:lnSpc>
                <a:spcPts val="4479"/>
              </a:lnSpc>
            </a:pPr>
            <a:r>
              <a:rPr lang="en-US" sz="2800" dirty="0">
                <a:solidFill>
                  <a:srgbClr val="804F3B"/>
                </a:solidFill>
                <a:latin typeface="Radley"/>
                <a:ea typeface="Radley"/>
                <a:cs typeface="Radley"/>
                <a:sym typeface="Radley"/>
              </a:rPr>
              <a:t>(Αλεξιάδου, 2022). </a:t>
            </a:r>
          </a:p>
        </p:txBody>
      </p:sp>
      <p:sp>
        <p:nvSpPr>
          <p:cNvPr id="7" name="TextBox 7"/>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
        <p:nvSpPr>
          <p:cNvPr id="8" name="TextBox 8"/>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II</a:t>
            </a:r>
          </a:p>
        </p:txBody>
      </p:sp>
      <p:sp>
        <p:nvSpPr>
          <p:cNvPr id="9" name="TextBox 9"/>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0" name="TextBox 10"/>
          <p:cNvSpPr txBox="1"/>
          <p:nvPr/>
        </p:nvSpPr>
        <p:spPr>
          <a:xfrm>
            <a:off x="1355447" y="6357274"/>
            <a:ext cx="15065117" cy="3034036"/>
          </a:xfrm>
          <a:prstGeom prst="rect">
            <a:avLst/>
          </a:prstGeom>
        </p:spPr>
        <p:txBody>
          <a:bodyPr lIns="0" tIns="0" rIns="0" bIns="0" rtlCol="0" anchor="t">
            <a:spAutoFit/>
          </a:bodyPr>
          <a:lstStyle/>
          <a:p>
            <a:pPr algn="l">
              <a:lnSpc>
                <a:spcPts val="4820"/>
              </a:lnSpc>
            </a:pPr>
            <a:endParaRPr sz="2800" dirty="0"/>
          </a:p>
          <a:p>
            <a:pPr algn="l">
              <a:lnSpc>
                <a:spcPts val="4820"/>
              </a:lnSpc>
            </a:pPr>
            <a:r>
              <a:rPr lang="en-US" sz="2800" dirty="0" err="1">
                <a:solidFill>
                  <a:srgbClr val="804F3B"/>
                </a:solidFill>
                <a:latin typeface="Radley"/>
                <a:ea typeface="Radley"/>
                <a:cs typeface="Radley"/>
                <a:sym typeface="Radley"/>
              </a:rPr>
              <a:t>Οι</a:t>
            </a:r>
            <a:r>
              <a:rPr lang="en-US" sz="2800" dirty="0">
                <a:solidFill>
                  <a:srgbClr val="804F3B"/>
                </a:solidFill>
                <a:latin typeface="Radley"/>
                <a:ea typeface="Radley"/>
                <a:cs typeface="Radley"/>
                <a:sym typeface="Radley"/>
              </a:rPr>
              <a:t> όπ</a:t>
            </a:r>
            <a:r>
              <a:rPr lang="en-US" sz="2800" dirty="0" err="1">
                <a:solidFill>
                  <a:srgbClr val="804F3B"/>
                </a:solidFill>
                <a:latin typeface="Radley"/>
                <a:ea typeface="Radley"/>
                <a:cs typeface="Radley"/>
                <a:sym typeface="Radley"/>
              </a:rPr>
              <a:t>οιες</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δράσεις</a:t>
            </a:r>
            <a:r>
              <a:rPr lang="en-US" sz="2800" dirty="0">
                <a:solidFill>
                  <a:srgbClr val="804F3B"/>
                </a:solidFill>
                <a:latin typeface="Radley"/>
                <a:ea typeface="Radley"/>
                <a:cs typeface="Radley"/>
                <a:sym typeface="Radley"/>
              </a:rPr>
              <a:t> θα π</a:t>
            </a:r>
            <a:r>
              <a:rPr lang="en-US" sz="2800" dirty="0" err="1">
                <a:solidFill>
                  <a:srgbClr val="804F3B"/>
                </a:solidFill>
                <a:latin typeface="Radley"/>
                <a:ea typeface="Radley"/>
                <a:cs typeface="Radley"/>
                <a:sym typeface="Radley"/>
              </a:rPr>
              <a:t>ρέ</a:t>
            </a:r>
            <a:r>
              <a:rPr lang="en-US" sz="2800" dirty="0">
                <a:solidFill>
                  <a:srgbClr val="804F3B"/>
                </a:solidFill>
                <a:latin typeface="Radley"/>
                <a:ea typeface="Radley"/>
                <a:cs typeface="Radley"/>
                <a:sym typeface="Radley"/>
              </a:rPr>
              <a:t>πει να λαμβάνουν υπόψη</a:t>
            </a:r>
            <a:r>
              <a:rPr lang="el-GR" sz="2800" dirty="0">
                <a:solidFill>
                  <a:srgbClr val="804F3B"/>
                </a:solidFill>
                <a:latin typeface="Radley"/>
                <a:ea typeface="Radley"/>
                <a:cs typeface="Radley"/>
                <a:sym typeface="Radley"/>
              </a:rPr>
              <a:t>:</a:t>
            </a:r>
            <a:endParaRPr lang="en-US" sz="2800" dirty="0">
              <a:solidFill>
                <a:srgbClr val="804F3B"/>
              </a:solidFill>
              <a:latin typeface="Radley"/>
              <a:ea typeface="Radley"/>
              <a:cs typeface="Radley"/>
              <a:sym typeface="Radley"/>
            </a:endParaRPr>
          </a:p>
          <a:p>
            <a:pPr algn="l">
              <a:lnSpc>
                <a:spcPts val="4820"/>
              </a:lnSpc>
            </a:pPr>
            <a:r>
              <a:rPr lang="en-US" sz="2800" dirty="0">
                <a:solidFill>
                  <a:srgbClr val="804F3B"/>
                </a:solidFill>
                <a:latin typeface="Radley"/>
                <a:ea typeface="Radley"/>
                <a:cs typeface="Radley"/>
                <a:sym typeface="Radley"/>
              </a:rPr>
              <a:t>Α. </a:t>
            </a:r>
            <a:r>
              <a:rPr lang="en-US" sz="2800" dirty="0" err="1">
                <a:solidFill>
                  <a:srgbClr val="804F3B"/>
                </a:solidFill>
                <a:latin typeface="Radley"/>
                <a:ea typeface="Radley"/>
                <a:cs typeface="Radley"/>
                <a:sym typeface="Radley"/>
              </a:rPr>
              <a:t>Το</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ίδιο</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το</a:t>
            </a:r>
            <a:r>
              <a:rPr lang="en-US" sz="2800" dirty="0">
                <a:solidFill>
                  <a:srgbClr val="804F3B"/>
                </a:solidFill>
                <a:latin typeface="Radley"/>
                <a:ea typeface="Radley"/>
                <a:cs typeface="Radley"/>
                <a:sym typeface="Radley"/>
              </a:rPr>
              <a:t> πα</a:t>
            </a:r>
            <a:r>
              <a:rPr lang="en-US" sz="2800" dirty="0" err="1">
                <a:solidFill>
                  <a:srgbClr val="804F3B"/>
                </a:solidFill>
                <a:latin typeface="Radley"/>
                <a:ea typeface="Radley"/>
                <a:cs typeface="Radley"/>
                <a:sym typeface="Radley"/>
              </a:rPr>
              <a:t>ιδί</a:t>
            </a:r>
            <a:r>
              <a:rPr lang="en-US" sz="2800" dirty="0">
                <a:solidFill>
                  <a:srgbClr val="804F3B"/>
                </a:solidFill>
                <a:latin typeface="Radley"/>
                <a:ea typeface="Radley"/>
                <a:cs typeface="Radley"/>
                <a:sym typeface="Radley"/>
              </a:rPr>
              <a:t> π</a:t>
            </a:r>
            <a:r>
              <a:rPr lang="en-US" sz="2800" dirty="0" err="1">
                <a:solidFill>
                  <a:srgbClr val="804F3B"/>
                </a:solidFill>
                <a:latin typeface="Radley"/>
                <a:ea typeface="Radley"/>
                <a:cs typeface="Radley"/>
                <a:sym typeface="Radley"/>
              </a:rPr>
              <a:t>ου</a:t>
            </a:r>
            <a:r>
              <a:rPr lang="en-US" sz="2800" dirty="0">
                <a:solidFill>
                  <a:srgbClr val="804F3B"/>
                </a:solidFill>
                <a:latin typeface="Radley"/>
                <a:ea typeface="Radley"/>
                <a:cs typeface="Radley"/>
                <a:sym typeface="Radley"/>
              </a:rPr>
              <a:t> α</a:t>
            </a:r>
            <a:r>
              <a:rPr lang="en-US" sz="2800" dirty="0" err="1">
                <a:solidFill>
                  <a:srgbClr val="804F3B"/>
                </a:solidFill>
                <a:latin typeface="Radley"/>
                <a:ea typeface="Radley"/>
                <a:cs typeface="Radley"/>
                <a:sym typeface="Radley"/>
              </a:rPr>
              <a:t>σθενεί</a:t>
            </a:r>
            <a:r>
              <a:rPr lang="en-US" sz="2800" dirty="0">
                <a:solidFill>
                  <a:srgbClr val="804F3B"/>
                </a:solidFill>
                <a:latin typeface="Radley"/>
                <a:ea typeface="Radley"/>
                <a:cs typeface="Radley"/>
                <a:sym typeface="Radley"/>
              </a:rPr>
              <a:t>.</a:t>
            </a:r>
          </a:p>
          <a:p>
            <a:pPr algn="l">
              <a:lnSpc>
                <a:spcPts val="4820"/>
              </a:lnSpc>
            </a:pPr>
            <a:r>
              <a:rPr lang="en-US" sz="2800" dirty="0">
                <a:solidFill>
                  <a:srgbClr val="804F3B"/>
                </a:solidFill>
                <a:latin typeface="Radley"/>
                <a:ea typeface="Radley"/>
                <a:cs typeface="Radley"/>
                <a:sym typeface="Radley"/>
              </a:rPr>
              <a:t>Β. Τα υπ</a:t>
            </a:r>
            <a:r>
              <a:rPr lang="en-US" sz="2800" dirty="0" err="1">
                <a:solidFill>
                  <a:srgbClr val="804F3B"/>
                </a:solidFill>
                <a:latin typeface="Radley"/>
                <a:ea typeface="Radley"/>
                <a:cs typeface="Radley"/>
                <a:sym typeface="Radley"/>
              </a:rPr>
              <a:t>όλοι</a:t>
            </a:r>
            <a:r>
              <a:rPr lang="en-US" sz="2800" dirty="0">
                <a:solidFill>
                  <a:srgbClr val="804F3B"/>
                </a:solidFill>
                <a:latin typeface="Radley"/>
                <a:ea typeface="Radley"/>
                <a:cs typeface="Radley"/>
                <a:sym typeface="Radley"/>
              </a:rPr>
              <a:t>πα μέλη του σχολείου – προσωπικό και παιδιά (ευάλωτες ομάδες). </a:t>
            </a:r>
            <a:endParaRPr lang="el-GR" sz="2800" dirty="0">
              <a:solidFill>
                <a:srgbClr val="804F3B"/>
              </a:solidFill>
              <a:latin typeface="Radley"/>
              <a:ea typeface="Radley"/>
              <a:cs typeface="Radley"/>
              <a:sym typeface="Radley"/>
            </a:endParaRPr>
          </a:p>
          <a:p>
            <a:pPr algn="l">
              <a:lnSpc>
                <a:spcPts val="4820"/>
              </a:lnSpc>
            </a:pPr>
            <a:r>
              <a:rPr lang="en-US" sz="2800" dirty="0">
                <a:solidFill>
                  <a:srgbClr val="804F3B"/>
                </a:solidFill>
                <a:latin typeface="Radley"/>
                <a:ea typeface="Radley"/>
                <a:cs typeface="Radley"/>
                <a:sym typeface="Radley"/>
              </a:rPr>
              <a:t>(Plage, Kuskoff, Hoang, &amp; Povey, 2022).</a:t>
            </a:r>
          </a:p>
        </p:txBody>
      </p:sp>
      <p:pic>
        <p:nvPicPr>
          <p:cNvPr id="12" name="Picture 11" descr="A stone bridge with arches&#10;&#10;AI-generated content may be incorrect.">
            <a:extLst>
              <a:ext uri="{FF2B5EF4-FFF2-40B4-BE49-F238E27FC236}">
                <a16:creationId xmlns:a16="http://schemas.microsoft.com/office/drawing/2014/main" id="{ADEFC40F-D802-19AF-E748-D71522C14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402" y="1559178"/>
            <a:ext cx="9427483" cy="506819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142696" y="1827020"/>
            <a:ext cx="2791018"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Φερβουαρίου 2025</a:t>
            </a:r>
          </a:p>
        </p:txBody>
      </p:sp>
      <p:sp>
        <p:nvSpPr>
          <p:cNvPr id="6" name="TextBox 6"/>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II</a:t>
            </a:r>
          </a:p>
        </p:txBody>
      </p:sp>
      <p:sp>
        <p:nvSpPr>
          <p:cNvPr id="7" name="TextBox 7"/>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8" name="TextBox 8"/>
          <p:cNvSpPr txBox="1"/>
          <p:nvPr/>
        </p:nvSpPr>
        <p:spPr>
          <a:xfrm>
            <a:off x="1002237" y="6290599"/>
            <a:ext cx="11589404" cy="3148965"/>
          </a:xfrm>
          <a:prstGeom prst="rect">
            <a:avLst/>
          </a:prstGeom>
        </p:spPr>
        <p:txBody>
          <a:bodyPr lIns="0" tIns="0" rIns="0" bIns="0" rtlCol="0" anchor="t">
            <a:spAutoFit/>
          </a:bodyPr>
          <a:lstStyle/>
          <a:p>
            <a:pPr marL="604519" lvl="1" indent="-302260" algn="l">
              <a:lnSpc>
                <a:spcPts val="5039"/>
              </a:lnSpc>
              <a:buFont typeface="Arial"/>
              <a:buChar char="•"/>
            </a:pPr>
            <a:r>
              <a:rPr lang="en-US" sz="2799" dirty="0">
                <a:solidFill>
                  <a:srgbClr val="804F3B"/>
                </a:solidFill>
                <a:latin typeface="Raleway"/>
                <a:ea typeface="Raleway"/>
                <a:cs typeface="Raleway"/>
                <a:sym typeface="Raleway"/>
              </a:rPr>
              <a:t>Η σπ</a:t>
            </a:r>
            <a:r>
              <a:rPr lang="en-US" sz="2799" dirty="0" err="1">
                <a:solidFill>
                  <a:srgbClr val="804F3B"/>
                </a:solidFill>
                <a:latin typeface="Raleway"/>
                <a:ea typeface="Raleway"/>
                <a:cs typeface="Raleway"/>
                <a:sym typeface="Raleway"/>
              </a:rPr>
              <a:t>ουδ</a:t>
            </a:r>
            <a:r>
              <a:rPr lang="en-US" sz="2799" dirty="0">
                <a:solidFill>
                  <a:srgbClr val="804F3B"/>
                </a:solidFill>
                <a:latin typeface="Raleway"/>
                <a:ea typeface="Raleway"/>
                <a:cs typeface="Raleway"/>
                <a:sym typeface="Raleway"/>
              </a:rPr>
              <a:t>αιότητα της πρώτης ενημέρωσης. </a:t>
            </a:r>
          </a:p>
          <a:p>
            <a:pPr marL="604519" lvl="1" indent="-302260" algn="l">
              <a:lnSpc>
                <a:spcPts val="5039"/>
              </a:lnSpc>
              <a:buFont typeface="Arial"/>
              <a:buChar char="•"/>
            </a:pPr>
            <a:r>
              <a:rPr lang="en-US" sz="2799" dirty="0">
                <a:solidFill>
                  <a:srgbClr val="804F3B"/>
                </a:solidFill>
                <a:latin typeface="Raleway"/>
                <a:ea typeface="Raleway"/>
                <a:cs typeface="Raleway"/>
                <a:sym typeface="Raleway"/>
              </a:rPr>
              <a:t>Η </a:t>
            </a:r>
            <a:r>
              <a:rPr lang="en-US" sz="2799" dirty="0" err="1">
                <a:solidFill>
                  <a:srgbClr val="804F3B"/>
                </a:solidFill>
                <a:latin typeface="Raleway"/>
                <a:ea typeface="Raleway"/>
                <a:cs typeface="Raleway"/>
                <a:sym typeface="Raleway"/>
              </a:rPr>
              <a:t>ενθάρρυνση</a:t>
            </a:r>
            <a:r>
              <a:rPr lang="en-US" sz="2799" dirty="0">
                <a:solidFill>
                  <a:srgbClr val="804F3B"/>
                </a:solidFill>
                <a:latin typeface="Raleway"/>
                <a:ea typeface="Raleway"/>
                <a:cs typeface="Raleway"/>
                <a:sym typeface="Raleway"/>
              </a:rPr>
              <a:t> επ</a:t>
            </a:r>
            <a:r>
              <a:rPr lang="en-US" sz="2799" dirty="0" err="1">
                <a:solidFill>
                  <a:srgbClr val="804F3B"/>
                </a:solidFill>
                <a:latin typeface="Raleway"/>
                <a:ea typeface="Raleway"/>
                <a:cs typeface="Raleway"/>
                <a:sym typeface="Raleway"/>
              </a:rPr>
              <a:t>ικοινωνί</a:t>
            </a:r>
            <a:r>
              <a:rPr lang="en-US" sz="2799" dirty="0">
                <a:solidFill>
                  <a:srgbClr val="804F3B"/>
                </a:solidFill>
                <a:latin typeface="Raleway"/>
                <a:ea typeface="Raleway"/>
                <a:cs typeface="Raleway"/>
                <a:sym typeface="Raleway"/>
              </a:rPr>
              <a:t>ας με το παιδί που ασθενεί. </a:t>
            </a:r>
          </a:p>
          <a:p>
            <a:pPr marL="604519" lvl="1" indent="-302260" algn="l">
              <a:lnSpc>
                <a:spcPts val="5039"/>
              </a:lnSpc>
              <a:buFont typeface="Arial"/>
              <a:buChar char="•"/>
            </a:pPr>
            <a:r>
              <a:rPr lang="en-US" sz="2799" dirty="0">
                <a:solidFill>
                  <a:srgbClr val="804F3B"/>
                </a:solidFill>
                <a:latin typeface="Raleway"/>
                <a:ea typeface="Raleway"/>
                <a:cs typeface="Raleway"/>
                <a:sym typeface="Raleway"/>
              </a:rPr>
              <a:t>Η επ</a:t>
            </a:r>
            <a:r>
              <a:rPr lang="en-US" sz="2799" dirty="0" err="1">
                <a:solidFill>
                  <a:srgbClr val="804F3B"/>
                </a:solidFill>
                <a:latin typeface="Raleway"/>
                <a:ea typeface="Raleway"/>
                <a:cs typeface="Raleway"/>
                <a:sym typeface="Raleway"/>
              </a:rPr>
              <a:t>ιστροφή</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στο</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σχολείο</a:t>
            </a:r>
            <a:r>
              <a:rPr lang="en-US" sz="2799" dirty="0">
                <a:solidFill>
                  <a:srgbClr val="804F3B"/>
                </a:solidFill>
                <a:latin typeface="Raleway"/>
                <a:ea typeface="Raleway"/>
                <a:cs typeface="Raleway"/>
                <a:sym typeface="Raleway"/>
              </a:rPr>
              <a:t>. </a:t>
            </a:r>
          </a:p>
          <a:p>
            <a:pPr marL="604519" lvl="1" indent="-302260" algn="l">
              <a:lnSpc>
                <a:spcPts val="5039"/>
              </a:lnSpc>
              <a:buFont typeface="Arial"/>
              <a:buChar char="•"/>
            </a:pPr>
            <a:r>
              <a:rPr lang="en-US" sz="2799" dirty="0">
                <a:solidFill>
                  <a:srgbClr val="804F3B"/>
                </a:solidFill>
                <a:latin typeface="Raleway"/>
                <a:ea typeface="Raleway"/>
                <a:cs typeface="Raleway"/>
                <a:sym typeface="Raleway"/>
              </a:rPr>
              <a:t>Η ακα</a:t>
            </a:r>
            <a:r>
              <a:rPr lang="en-US" sz="2799" dirty="0" err="1">
                <a:solidFill>
                  <a:srgbClr val="804F3B"/>
                </a:solidFill>
                <a:latin typeface="Raleway"/>
                <a:ea typeface="Raleway"/>
                <a:cs typeface="Raleway"/>
                <a:sym typeface="Raleway"/>
              </a:rPr>
              <a:t>δημ</a:t>
            </a:r>
            <a:r>
              <a:rPr lang="en-US" sz="2799" dirty="0">
                <a:solidFill>
                  <a:srgbClr val="804F3B"/>
                </a:solidFill>
                <a:latin typeface="Raleway"/>
                <a:ea typeface="Raleway"/>
                <a:cs typeface="Raleway"/>
                <a:sym typeface="Raleway"/>
              </a:rPr>
              <a:t>αϊκή επίδοση του παιδιού/εφήβου που νοσεί. </a:t>
            </a:r>
          </a:p>
          <a:p>
            <a:pPr marL="604519" lvl="1" indent="-302260" algn="l">
              <a:lnSpc>
                <a:spcPts val="5039"/>
              </a:lnSpc>
              <a:buFont typeface="Arial"/>
              <a:buChar char="•"/>
            </a:pPr>
            <a:r>
              <a:rPr lang="en-US" sz="2799" dirty="0">
                <a:solidFill>
                  <a:srgbClr val="804F3B"/>
                </a:solidFill>
                <a:latin typeface="Raleway"/>
                <a:ea typeface="Raleway"/>
                <a:cs typeface="Raleway"/>
                <a:sym typeface="Raleway"/>
              </a:rPr>
              <a:t>Η </a:t>
            </a:r>
            <a:r>
              <a:rPr lang="en-US" sz="2799" dirty="0" err="1">
                <a:solidFill>
                  <a:srgbClr val="804F3B"/>
                </a:solidFill>
                <a:latin typeface="Raleway"/>
                <a:ea typeface="Raleway"/>
                <a:cs typeface="Raleway"/>
                <a:sym typeface="Raleway"/>
              </a:rPr>
              <a:t>στήριξη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των</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εκ</a:t>
            </a:r>
            <a:r>
              <a:rPr lang="en-US" sz="2799" dirty="0">
                <a:solidFill>
                  <a:srgbClr val="804F3B"/>
                </a:solidFill>
                <a:latin typeface="Raleway"/>
                <a:ea typeface="Raleway"/>
                <a:cs typeface="Raleway"/>
                <a:sym typeface="Raleway"/>
              </a:rPr>
              <a:t>παιδευτικών μέσω συναφούς επιμόρφωσης. </a:t>
            </a:r>
          </a:p>
        </p:txBody>
      </p:sp>
      <p:sp>
        <p:nvSpPr>
          <p:cNvPr id="9" name="TextBox 9"/>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a:t>
            </a:r>
          </a:p>
        </p:txBody>
      </p:sp>
      <p:pic>
        <p:nvPicPr>
          <p:cNvPr id="11" name="Picture 10" descr="A bridge over a river&#10;&#10;AI-generated content may be incorrect.">
            <a:extLst>
              <a:ext uri="{FF2B5EF4-FFF2-40B4-BE49-F238E27FC236}">
                <a16:creationId xmlns:a16="http://schemas.microsoft.com/office/drawing/2014/main" id="{C14F3A41-330D-CB6A-D07B-7259784A2B60}"/>
              </a:ext>
            </a:extLst>
          </p:cNvPr>
          <p:cNvPicPr>
            <a:picLocks noChangeAspect="1"/>
          </p:cNvPicPr>
          <p:nvPr/>
        </p:nvPicPr>
        <p:blipFill>
          <a:blip r:embed="rId2" cstate="print">
            <a:extLst>
              <a:ext uri="{28A0092B-C50C-407E-A947-70E740481C1C}">
                <a14:useLocalDpi xmlns:a14="http://schemas.microsoft.com/office/drawing/2010/main" val="0"/>
              </a:ext>
            </a:extLst>
          </a:blip>
          <a:srcRect l="-670" r="1" b="9801"/>
          <a:stretch/>
        </p:blipFill>
        <p:spPr>
          <a:xfrm>
            <a:off x="1266150" y="1485900"/>
            <a:ext cx="7787612" cy="46394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marL="690881" lvl="1" indent="-345440" algn="ctr">
              <a:lnSpc>
                <a:spcPts val="4480"/>
              </a:lnSpc>
              <a:buAutoNum type="arabicPeriod"/>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Freeform 5"/>
          <p:cNvSpPr/>
          <p:nvPr/>
        </p:nvSpPr>
        <p:spPr>
          <a:xfrm>
            <a:off x="1028700" y="1728600"/>
            <a:ext cx="3047493" cy="4063324"/>
          </a:xfrm>
          <a:custGeom>
            <a:avLst/>
            <a:gdLst/>
            <a:ahLst/>
            <a:cxnLst/>
            <a:rect l="l" t="t" r="r" b="b"/>
            <a:pathLst>
              <a:path w="3047493" h="4063324">
                <a:moveTo>
                  <a:pt x="0" y="0"/>
                </a:moveTo>
                <a:lnTo>
                  <a:pt x="3047493" y="0"/>
                </a:lnTo>
                <a:lnTo>
                  <a:pt x="3047493" y="4063324"/>
                </a:lnTo>
                <a:lnTo>
                  <a:pt x="0" y="4063324"/>
                </a:lnTo>
                <a:lnTo>
                  <a:pt x="0" y="0"/>
                </a:lnTo>
                <a:close/>
              </a:path>
            </a:pathLst>
          </a:custGeom>
          <a:blipFill>
            <a:blip r:embed="rId2"/>
            <a:stretch>
              <a:fillRect/>
            </a:stretch>
          </a:blipFill>
        </p:spPr>
        <p:txBody>
          <a:bodyPr/>
          <a:lstStyle/>
          <a:p>
            <a:endParaRPr lang="en-GB"/>
          </a:p>
        </p:txBody>
      </p:sp>
      <p:sp>
        <p:nvSpPr>
          <p:cNvPr id="6" name="Freeform 6"/>
          <p:cNvSpPr/>
          <p:nvPr/>
        </p:nvSpPr>
        <p:spPr>
          <a:xfrm>
            <a:off x="1147425" y="6422819"/>
            <a:ext cx="2906090" cy="3064081"/>
          </a:xfrm>
          <a:custGeom>
            <a:avLst/>
            <a:gdLst/>
            <a:ahLst/>
            <a:cxnLst/>
            <a:rect l="l" t="t" r="r" b="b"/>
            <a:pathLst>
              <a:path w="2906090" h="3064081">
                <a:moveTo>
                  <a:pt x="0" y="0"/>
                </a:moveTo>
                <a:lnTo>
                  <a:pt x="2906090" y="0"/>
                </a:lnTo>
                <a:lnTo>
                  <a:pt x="2906090" y="3064081"/>
                </a:lnTo>
                <a:lnTo>
                  <a:pt x="0" y="3064081"/>
                </a:lnTo>
                <a:lnTo>
                  <a:pt x="0" y="0"/>
                </a:lnTo>
                <a:close/>
              </a:path>
            </a:pathLst>
          </a:custGeom>
          <a:blipFill>
            <a:blip r:embed="rId3"/>
            <a:stretch>
              <a:fillRect l="-14783" t="-11994" r="-15395" b="-11472"/>
            </a:stretch>
          </a:blipFill>
        </p:spPr>
        <p:txBody>
          <a:bodyPr/>
          <a:lstStyle/>
          <a:p>
            <a:endParaRPr lang="en-GB"/>
          </a:p>
        </p:txBody>
      </p:sp>
      <p:sp>
        <p:nvSpPr>
          <p:cNvPr id="7" name="TextBox 7"/>
          <p:cNvSpPr txBox="1"/>
          <p:nvPr/>
        </p:nvSpPr>
        <p:spPr>
          <a:xfrm rot="5400000">
            <a:off x="16219656" y="1750058"/>
            <a:ext cx="263709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8" name="TextBox 8"/>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II</a:t>
            </a:r>
          </a:p>
        </p:txBody>
      </p:sp>
      <p:sp>
        <p:nvSpPr>
          <p:cNvPr id="9" name="TextBox 9"/>
          <p:cNvSpPr txBox="1"/>
          <p:nvPr/>
        </p:nvSpPr>
        <p:spPr>
          <a:xfrm>
            <a:off x="5695738" y="1404432"/>
            <a:ext cx="7804581" cy="534035"/>
          </a:xfrm>
          <a:prstGeom prst="rect">
            <a:avLst/>
          </a:prstGeom>
        </p:spPr>
        <p:txBody>
          <a:bodyPr lIns="0" tIns="0" rIns="0" bIns="0" rtlCol="0" anchor="t">
            <a:spAutoFit/>
          </a:bodyPr>
          <a:lstStyle/>
          <a:p>
            <a:pPr algn="l">
              <a:lnSpc>
                <a:spcPts val="4479"/>
              </a:lnSpc>
            </a:pPr>
            <a:r>
              <a:rPr lang="en-US" sz="2799" b="1" dirty="0" err="1">
                <a:solidFill>
                  <a:srgbClr val="804F3B"/>
                </a:solidFill>
                <a:latin typeface="Raleway"/>
                <a:ea typeface="Raleway"/>
                <a:cs typeface="Raleway"/>
                <a:sym typeface="Raleway"/>
              </a:rPr>
              <a:t>Ενημέρωση</a:t>
            </a:r>
            <a:endParaRPr lang="en-US" sz="2799" b="1" dirty="0">
              <a:solidFill>
                <a:srgbClr val="804F3B"/>
              </a:solidFill>
              <a:latin typeface="Raleway"/>
              <a:ea typeface="Raleway"/>
              <a:cs typeface="Raleway"/>
              <a:sym typeface="Raleway"/>
            </a:endParaRPr>
          </a:p>
        </p:txBody>
      </p:sp>
      <p:sp>
        <p:nvSpPr>
          <p:cNvPr id="10" name="TextBox 10"/>
          <p:cNvSpPr txBox="1"/>
          <p:nvPr/>
        </p:nvSpPr>
        <p:spPr>
          <a:xfrm>
            <a:off x="5695738" y="2088384"/>
            <a:ext cx="10728130" cy="7392345"/>
          </a:xfrm>
          <a:prstGeom prst="rect">
            <a:avLst/>
          </a:prstGeom>
        </p:spPr>
        <p:txBody>
          <a:bodyPr wrap="square" lIns="0" tIns="0" rIns="0" bIns="0" rtlCol="0" anchor="t">
            <a:spAutoFit/>
          </a:bodyPr>
          <a:lstStyle/>
          <a:p>
            <a:pPr marL="633991" lvl="1" indent="-316996" algn="l">
              <a:lnSpc>
                <a:spcPts val="5285"/>
              </a:lnSpc>
              <a:buFont typeface="Arial"/>
              <a:buChar char="•"/>
            </a:pPr>
            <a:r>
              <a:rPr lang="en-US" sz="2800" dirty="0" err="1">
                <a:solidFill>
                  <a:srgbClr val="804F3B"/>
                </a:solidFill>
                <a:latin typeface="Raleway"/>
                <a:ea typeface="Raleway"/>
                <a:cs typeface="Raleway"/>
                <a:sym typeface="Raleway"/>
              </a:rPr>
              <a:t>Σχολείου</a:t>
            </a:r>
            <a:r>
              <a:rPr lang="en-US" sz="2800" dirty="0">
                <a:solidFill>
                  <a:srgbClr val="804F3B"/>
                </a:solidFill>
                <a:latin typeface="Raleway"/>
                <a:ea typeface="Raleway"/>
                <a:cs typeface="Raleway"/>
                <a:sym typeface="Raleway"/>
              </a:rPr>
              <a:t> - επ</a:t>
            </a:r>
            <a:r>
              <a:rPr lang="en-US" sz="2800" dirty="0" err="1">
                <a:solidFill>
                  <a:srgbClr val="804F3B"/>
                </a:solidFill>
                <a:latin typeface="Raleway"/>
                <a:ea typeface="Raleway"/>
                <a:cs typeface="Raleway"/>
                <a:sym typeface="Raleway"/>
              </a:rPr>
              <a:t>ικοινωνί</a:t>
            </a:r>
            <a:r>
              <a:rPr lang="en-US" sz="2800" dirty="0">
                <a:solidFill>
                  <a:srgbClr val="804F3B"/>
                </a:solidFill>
                <a:latin typeface="Raleway"/>
                <a:ea typeface="Raleway"/>
                <a:cs typeface="Raleway"/>
                <a:sym typeface="Raleway"/>
              </a:rPr>
              <a:t>α της Διεύθυνσης.</a:t>
            </a:r>
          </a:p>
          <a:p>
            <a:pPr marL="633991" lvl="1" indent="-316996" algn="l">
              <a:lnSpc>
                <a:spcPts val="5285"/>
              </a:lnSpc>
              <a:buFont typeface="Arial"/>
              <a:buChar char="•"/>
            </a:pPr>
            <a:r>
              <a:rPr lang="en-US" sz="2800" dirty="0">
                <a:solidFill>
                  <a:srgbClr val="804F3B"/>
                </a:solidFill>
                <a:latin typeface="Raleway"/>
                <a:ea typeface="Raleway"/>
                <a:cs typeface="Raleway"/>
                <a:sym typeface="Raleway"/>
              </a:rPr>
              <a:t>Πα</a:t>
            </a:r>
            <a:r>
              <a:rPr lang="en-US" sz="2800" dirty="0" err="1">
                <a:solidFill>
                  <a:srgbClr val="804F3B"/>
                </a:solidFill>
                <a:latin typeface="Raleway"/>
                <a:ea typeface="Raleway"/>
                <a:cs typeface="Raleway"/>
                <a:sym typeface="Raleway"/>
              </a:rPr>
              <a:t>ιδιών</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κυρίως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της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τάξης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του</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νοσούντος</a:t>
            </a:r>
            <a:r>
              <a:rPr lang="en-US" sz="2800" dirty="0">
                <a:solidFill>
                  <a:srgbClr val="804F3B"/>
                </a:solidFill>
                <a:latin typeface="Raleway"/>
                <a:ea typeface="Raleway"/>
                <a:cs typeface="Raleway"/>
                <a:sym typeface="Raleway"/>
              </a:rPr>
              <a:t>:</a:t>
            </a:r>
          </a:p>
          <a:p>
            <a:pPr algn="l">
              <a:lnSpc>
                <a:spcPts val="5285"/>
              </a:lnSpc>
            </a:pPr>
            <a:r>
              <a:rPr lang="en-US" sz="2800" dirty="0">
                <a:solidFill>
                  <a:srgbClr val="804F3B"/>
                </a:solidFill>
                <a:latin typeface="Raleway"/>
                <a:ea typeface="Raleway"/>
                <a:cs typeface="Raleway"/>
                <a:sym typeface="Raleway"/>
              </a:rPr>
              <a:t>    	- </a:t>
            </a:r>
            <a:r>
              <a:rPr lang="en-US" sz="2800" dirty="0" err="1">
                <a:solidFill>
                  <a:srgbClr val="804F3B"/>
                </a:solidFill>
                <a:latin typeface="Raleway"/>
                <a:ea typeface="Raleway"/>
                <a:cs typeface="Raleway"/>
                <a:sym typeface="Raleway"/>
              </a:rPr>
              <a:t>διερεύνηση</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τι</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έχουν</a:t>
            </a:r>
            <a:r>
              <a:rPr lang="en-US" sz="2800" dirty="0">
                <a:solidFill>
                  <a:srgbClr val="804F3B"/>
                </a:solidFill>
                <a:latin typeface="Raleway"/>
                <a:ea typeface="Raleway"/>
                <a:cs typeface="Raleway"/>
                <a:sym typeface="Raleway"/>
              </a:rPr>
              <a:t> κατα</a:t>
            </a:r>
            <a:r>
              <a:rPr lang="en-US" sz="2800" dirty="0" err="1">
                <a:solidFill>
                  <a:srgbClr val="804F3B"/>
                </a:solidFill>
                <a:latin typeface="Raleway"/>
                <a:ea typeface="Raleway"/>
                <a:cs typeface="Raleway"/>
                <a:sym typeface="Raleway"/>
              </a:rPr>
              <a:t>λά</a:t>
            </a:r>
            <a:r>
              <a:rPr lang="en-US" sz="2800" dirty="0">
                <a:solidFill>
                  <a:srgbClr val="804F3B"/>
                </a:solidFill>
                <a:latin typeface="Raleway"/>
                <a:ea typeface="Raleway"/>
                <a:cs typeface="Raleway"/>
                <a:sym typeface="Raleway"/>
              </a:rPr>
              <a:t>βει τα μικρότερα παιδιά</a:t>
            </a:r>
          </a:p>
          <a:p>
            <a:pPr algn="l">
              <a:lnSpc>
                <a:spcPts val="5285"/>
              </a:lnSpc>
            </a:pPr>
            <a:r>
              <a:rPr lang="en-US" sz="2800" dirty="0">
                <a:solidFill>
                  <a:srgbClr val="804F3B"/>
                </a:solidFill>
                <a:latin typeface="Raleway"/>
                <a:ea typeface="Raleway"/>
                <a:cs typeface="Raleway"/>
                <a:sym typeface="Raleway"/>
              </a:rPr>
              <a:t>	- κα</a:t>
            </a:r>
            <a:r>
              <a:rPr lang="en-US" sz="2800" dirty="0" err="1">
                <a:solidFill>
                  <a:srgbClr val="804F3B"/>
                </a:solidFill>
                <a:latin typeface="Raleway"/>
                <a:ea typeface="Raleway"/>
                <a:cs typeface="Raleway"/>
                <a:sym typeface="Raleway"/>
              </a:rPr>
              <a:t>θησυχ</a:t>
            </a:r>
            <a:r>
              <a:rPr lang="en-US" sz="2800" dirty="0">
                <a:solidFill>
                  <a:srgbClr val="804F3B"/>
                </a:solidFill>
                <a:latin typeface="Raleway"/>
                <a:ea typeface="Raleway"/>
                <a:cs typeface="Raleway"/>
                <a:sym typeface="Raleway"/>
              </a:rPr>
              <a:t>ασμός</a:t>
            </a:r>
          </a:p>
          <a:p>
            <a:pPr algn="l">
              <a:lnSpc>
                <a:spcPts val="5285"/>
              </a:lnSpc>
            </a:pPr>
            <a:r>
              <a:rPr lang="en-US" sz="2800" dirty="0">
                <a:solidFill>
                  <a:srgbClr val="804F3B"/>
                </a:solidFill>
                <a:latin typeface="Raleway"/>
                <a:ea typeface="Raleway"/>
                <a:cs typeface="Raleway"/>
                <a:sym typeface="Raleway"/>
              </a:rPr>
              <a:t>          - </a:t>
            </a:r>
            <a:r>
              <a:rPr lang="en-US" sz="2800" dirty="0" err="1">
                <a:solidFill>
                  <a:srgbClr val="804F3B"/>
                </a:solidFill>
                <a:latin typeface="Raleway"/>
                <a:ea typeface="Raleway"/>
                <a:cs typeface="Raleway"/>
                <a:sym typeface="Raleway"/>
              </a:rPr>
              <a:t>χρόνος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συζήτησης</a:t>
            </a:r>
            <a:endParaRPr lang="en-US" sz="2800" dirty="0">
              <a:solidFill>
                <a:srgbClr val="804F3B"/>
              </a:solidFill>
              <a:latin typeface="Raleway"/>
              <a:ea typeface="Raleway"/>
              <a:cs typeface="Raleway"/>
              <a:sym typeface="Raleway"/>
            </a:endParaRPr>
          </a:p>
          <a:p>
            <a:pPr algn="l">
              <a:lnSpc>
                <a:spcPts val="5285"/>
              </a:lnSpc>
            </a:pPr>
            <a:r>
              <a:rPr lang="en-US" sz="2800" dirty="0">
                <a:solidFill>
                  <a:srgbClr val="804F3B"/>
                </a:solidFill>
                <a:latin typeface="Raleway"/>
                <a:ea typeface="Raleway"/>
                <a:cs typeface="Raleway"/>
                <a:sym typeface="Raleway"/>
              </a:rPr>
              <a:t>         - </a:t>
            </a:r>
            <a:r>
              <a:rPr lang="en-US" sz="2800" dirty="0" err="1">
                <a:solidFill>
                  <a:srgbClr val="804F3B"/>
                </a:solidFill>
                <a:latin typeface="Raleway"/>
                <a:ea typeface="Raleway"/>
                <a:cs typeface="Raleway"/>
                <a:sym typeface="Raleway"/>
              </a:rPr>
              <a:t>ενθάρρυνση</a:t>
            </a:r>
            <a:r>
              <a:rPr lang="en-US" sz="2800" dirty="0">
                <a:solidFill>
                  <a:srgbClr val="804F3B"/>
                </a:solidFill>
                <a:latin typeface="Raleway"/>
                <a:ea typeface="Raleway"/>
                <a:cs typeface="Raleway"/>
                <a:sym typeface="Raleway"/>
              </a:rPr>
              <a:t> επ</a:t>
            </a:r>
            <a:r>
              <a:rPr lang="en-US" sz="2800" dirty="0" err="1">
                <a:solidFill>
                  <a:srgbClr val="804F3B"/>
                </a:solidFill>
                <a:latin typeface="Raleway"/>
                <a:ea typeface="Raleway"/>
                <a:cs typeface="Raleway"/>
                <a:sym typeface="Raleway"/>
              </a:rPr>
              <a:t>ικοινωνί</a:t>
            </a:r>
            <a:r>
              <a:rPr lang="en-US" sz="2800" dirty="0">
                <a:solidFill>
                  <a:srgbClr val="804F3B"/>
                </a:solidFill>
                <a:latin typeface="Raleway"/>
                <a:ea typeface="Raleway"/>
                <a:cs typeface="Raleway"/>
                <a:sym typeface="Raleway"/>
              </a:rPr>
              <a:t>ας.</a:t>
            </a:r>
          </a:p>
          <a:p>
            <a:pPr marL="633991" lvl="1" indent="-316996" algn="l">
              <a:lnSpc>
                <a:spcPts val="5285"/>
              </a:lnSpc>
              <a:buFont typeface="Arial"/>
              <a:buChar char="•"/>
            </a:pPr>
            <a:r>
              <a:rPr lang="en-US" sz="2800" dirty="0">
                <a:solidFill>
                  <a:srgbClr val="804F3B"/>
                </a:solidFill>
                <a:latin typeface="Raleway"/>
                <a:ea typeface="Raleway"/>
                <a:cs typeface="Raleway"/>
                <a:sym typeface="Raleway"/>
              </a:rPr>
              <a:t>Πα</a:t>
            </a:r>
            <a:r>
              <a:rPr lang="en-US" sz="2800" dirty="0" err="1">
                <a:solidFill>
                  <a:srgbClr val="804F3B"/>
                </a:solidFill>
                <a:latin typeface="Raleway"/>
                <a:ea typeface="Raleway"/>
                <a:cs typeface="Raleway"/>
                <a:sym typeface="Raleway"/>
              </a:rPr>
              <a:t>ιδιού</a:t>
            </a:r>
            <a:r>
              <a:rPr lang="en-US" sz="2800" dirty="0">
                <a:solidFill>
                  <a:srgbClr val="804F3B"/>
                </a:solidFill>
                <a:latin typeface="Raleway"/>
                <a:ea typeface="Raleway"/>
                <a:cs typeface="Raleway"/>
                <a:sym typeface="Raleway"/>
              </a:rPr>
              <a:t> π</a:t>
            </a:r>
            <a:r>
              <a:rPr lang="en-US" sz="2800" dirty="0" err="1">
                <a:solidFill>
                  <a:srgbClr val="804F3B"/>
                </a:solidFill>
                <a:latin typeface="Raleway"/>
                <a:ea typeface="Raleway"/>
                <a:cs typeface="Raleway"/>
                <a:sym typeface="Raleway"/>
              </a:rPr>
              <a:t>ου</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νοσεί</a:t>
            </a:r>
            <a:r>
              <a:rPr lang="en-US" sz="2800" dirty="0">
                <a:solidFill>
                  <a:srgbClr val="804F3B"/>
                </a:solidFill>
                <a:latin typeface="Raleway"/>
                <a:ea typeface="Raleway"/>
                <a:cs typeface="Raleway"/>
                <a:sym typeface="Raleway"/>
              </a:rPr>
              <a:t> και </a:t>
            </a:r>
            <a:r>
              <a:rPr lang="en-US" sz="2800" dirty="0" err="1">
                <a:solidFill>
                  <a:srgbClr val="804F3B"/>
                </a:solidFill>
                <a:latin typeface="Raleway"/>
                <a:ea typeface="Raleway"/>
                <a:cs typeface="Raleway"/>
                <a:sym typeface="Raleway"/>
              </a:rPr>
              <a:t>της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οικογένειάς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του</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γι</a:t>
            </a:r>
            <a:r>
              <a:rPr lang="en-US" sz="2800" dirty="0">
                <a:solidFill>
                  <a:srgbClr val="804F3B"/>
                </a:solidFill>
                <a:latin typeface="Raleway"/>
                <a:ea typeface="Raleway"/>
                <a:cs typeface="Raleway"/>
                <a:sym typeface="Raleway"/>
              </a:rPr>
              <a:t>α το τι έχει ειπωθεί.</a:t>
            </a:r>
          </a:p>
          <a:p>
            <a:pPr marL="633991" lvl="1" indent="-316996" algn="l">
              <a:lnSpc>
                <a:spcPts val="5285"/>
              </a:lnSpc>
              <a:buFont typeface="Arial"/>
              <a:buChar char="•"/>
            </a:pPr>
            <a:r>
              <a:rPr lang="en-US" sz="2800" dirty="0" err="1">
                <a:solidFill>
                  <a:srgbClr val="804F3B"/>
                </a:solidFill>
                <a:latin typeface="Raleway"/>
                <a:ea typeface="Raleway"/>
                <a:cs typeface="Raleway"/>
                <a:sym typeface="Raleway"/>
              </a:rPr>
              <a:t>Προσω</a:t>
            </a:r>
            <a:r>
              <a:rPr lang="en-US" sz="2800" dirty="0">
                <a:solidFill>
                  <a:srgbClr val="804F3B"/>
                </a:solidFill>
                <a:latin typeface="Raleway"/>
                <a:ea typeface="Raleway"/>
                <a:cs typeface="Raleway"/>
                <a:sym typeface="Raleway"/>
              </a:rPr>
              <a:t>πικού του σχολείου.</a:t>
            </a:r>
          </a:p>
          <a:p>
            <a:pPr marL="633991" lvl="1" indent="-316996" algn="l">
              <a:lnSpc>
                <a:spcPts val="5285"/>
              </a:lnSpc>
              <a:buFont typeface="Arial"/>
              <a:buChar char="•"/>
            </a:pPr>
            <a:r>
              <a:rPr lang="en-US" sz="2800" dirty="0">
                <a:solidFill>
                  <a:srgbClr val="804F3B"/>
                </a:solidFill>
                <a:latin typeface="Raleway"/>
                <a:ea typeface="Raleway"/>
                <a:cs typeface="Raleway"/>
                <a:sym typeface="Raleway"/>
              </a:rPr>
              <a:t>Υπ</a:t>
            </a:r>
            <a:r>
              <a:rPr lang="en-US" sz="2800" dirty="0" err="1">
                <a:solidFill>
                  <a:srgbClr val="804F3B"/>
                </a:solidFill>
                <a:latin typeface="Raleway"/>
                <a:ea typeface="Raleway"/>
                <a:cs typeface="Raleway"/>
                <a:sym typeface="Raleway"/>
              </a:rPr>
              <a:t>όλοι</a:t>
            </a:r>
            <a:r>
              <a:rPr lang="en-US" sz="2800" dirty="0">
                <a:solidFill>
                  <a:srgbClr val="804F3B"/>
                </a:solidFill>
                <a:latin typeface="Raleway"/>
                <a:ea typeface="Raleway"/>
                <a:cs typeface="Raleway"/>
                <a:sym typeface="Raleway"/>
              </a:rPr>
              <a:t>πων γονιών - μέσω του Συνδέσμου Γονέων.</a:t>
            </a:r>
          </a:p>
          <a:p>
            <a:pPr marL="633991" lvl="1" indent="-316996" algn="l">
              <a:lnSpc>
                <a:spcPts val="5285"/>
              </a:lnSpc>
              <a:buFont typeface="Arial"/>
              <a:buChar char="•"/>
            </a:pPr>
            <a:r>
              <a:rPr lang="en-US" sz="2800" dirty="0" err="1">
                <a:solidFill>
                  <a:srgbClr val="804F3B"/>
                </a:solidFill>
                <a:latin typeface="Raleway"/>
                <a:ea typeface="Raleway"/>
                <a:cs typeface="Raleway"/>
                <a:sym typeface="Raleway"/>
              </a:rPr>
              <a:t>Ορισμός</a:t>
            </a:r>
            <a:r>
              <a:rPr lang="en-US" sz="2800" dirty="0">
                <a:solidFill>
                  <a:srgbClr val="804F3B"/>
                </a:solidFill>
                <a:latin typeface="Raleway"/>
                <a:ea typeface="Raleway"/>
                <a:cs typeface="Raleway"/>
                <a:sym typeface="Raleway"/>
              </a:rPr>
              <a:t> π</a:t>
            </a:r>
            <a:r>
              <a:rPr lang="en-US" sz="2800" dirty="0" err="1">
                <a:solidFill>
                  <a:srgbClr val="804F3B"/>
                </a:solidFill>
                <a:latin typeface="Raleway"/>
                <a:ea typeface="Raleway"/>
                <a:cs typeface="Raleway"/>
                <a:sym typeface="Raleway"/>
              </a:rPr>
              <a:t>ροσώ</a:t>
            </a:r>
            <a:r>
              <a:rPr lang="en-US" sz="2800" dirty="0">
                <a:solidFill>
                  <a:srgbClr val="804F3B"/>
                </a:solidFill>
                <a:latin typeface="Raleway"/>
                <a:ea typeface="Raleway"/>
                <a:cs typeface="Raleway"/>
                <a:sym typeface="Raleway"/>
              </a:rPr>
              <a:t>που επικοινωνίας.</a:t>
            </a:r>
          </a:p>
          <a:p>
            <a:pPr algn="r">
              <a:lnSpc>
                <a:spcPts val="5285"/>
              </a:lnSpc>
            </a:pPr>
            <a:r>
              <a:rPr lang="en-US" sz="2800" dirty="0">
                <a:solidFill>
                  <a:srgbClr val="804F3B"/>
                </a:solidFill>
                <a:latin typeface="Raleway"/>
                <a:ea typeface="Raleway"/>
                <a:cs typeface="Raleway"/>
                <a:sym typeface="Raleway"/>
              </a:rPr>
              <a:t>(Dyregrov, 2008; </a:t>
            </a:r>
            <a:r>
              <a:rPr lang="en-US" sz="2800" dirty="0" err="1">
                <a:solidFill>
                  <a:srgbClr val="804F3B"/>
                </a:solidFill>
                <a:latin typeface="Raleway"/>
                <a:ea typeface="Raleway"/>
                <a:cs typeface="Raleway"/>
                <a:sym typeface="Raleway"/>
              </a:rPr>
              <a:t>Ramholt</a:t>
            </a:r>
            <a:r>
              <a:rPr lang="en-US" sz="2800" dirty="0">
                <a:solidFill>
                  <a:srgbClr val="804F3B"/>
                </a:solidFill>
                <a:latin typeface="Raleway"/>
                <a:ea typeface="Raleway"/>
                <a:cs typeface="Raleway"/>
                <a:sym typeface="Raleway"/>
              </a:rPr>
              <a:t>, 2006). </a:t>
            </a:r>
          </a:p>
        </p:txBody>
      </p:sp>
      <p:sp>
        <p:nvSpPr>
          <p:cNvPr id="11" name="TextBox 11"/>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2" name="TextBox 12"/>
          <p:cNvSpPr txBox="1"/>
          <p:nvPr/>
        </p:nvSpPr>
        <p:spPr>
          <a:xfrm rot="5400000">
            <a:off x="14047786" y="5989608"/>
            <a:ext cx="6470652" cy="944880"/>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a:t>
            </a:r>
          </a:p>
          <a:p>
            <a:pPr algn="r">
              <a:lnSpc>
                <a:spcPts val="2520"/>
              </a:lnSpc>
            </a:pPr>
            <a:endParaRPr lang="en-US" sz="1800">
              <a:solidFill>
                <a:srgbClr val="804F3B"/>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181176" y="1788540"/>
            <a:ext cx="271405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II</a:t>
            </a:r>
          </a:p>
        </p:txBody>
      </p:sp>
      <p:sp>
        <p:nvSpPr>
          <p:cNvPr id="7" name="TextBox 7"/>
          <p:cNvSpPr txBox="1"/>
          <p:nvPr/>
        </p:nvSpPr>
        <p:spPr>
          <a:xfrm>
            <a:off x="1355447" y="1863836"/>
            <a:ext cx="6405098" cy="534035"/>
          </a:xfrm>
          <a:prstGeom prst="rect">
            <a:avLst/>
          </a:prstGeom>
        </p:spPr>
        <p:txBody>
          <a:bodyPr lIns="0" tIns="0" rIns="0" bIns="0" rtlCol="0" anchor="t">
            <a:spAutoFit/>
          </a:bodyPr>
          <a:lstStyle/>
          <a:p>
            <a:pPr algn="l">
              <a:lnSpc>
                <a:spcPts val="4479"/>
              </a:lnSpc>
            </a:pPr>
            <a:r>
              <a:rPr lang="en-US" sz="2799" b="1" dirty="0">
                <a:solidFill>
                  <a:srgbClr val="804F3B"/>
                </a:solidFill>
                <a:latin typeface="Raleway"/>
                <a:ea typeface="Raleway"/>
                <a:cs typeface="Raleway"/>
                <a:sym typeface="Raleway"/>
              </a:rPr>
              <a:t>Επ</a:t>
            </a:r>
            <a:r>
              <a:rPr lang="en-US" sz="2799" b="1" dirty="0" err="1">
                <a:solidFill>
                  <a:srgbClr val="804F3B"/>
                </a:solidFill>
                <a:latin typeface="Raleway"/>
                <a:ea typeface="Raleway"/>
                <a:cs typeface="Raleway"/>
                <a:sym typeface="Raleway"/>
              </a:rPr>
              <a:t>ικοινωνί</a:t>
            </a:r>
            <a:r>
              <a:rPr lang="en-US" sz="2799" b="1" dirty="0">
                <a:solidFill>
                  <a:srgbClr val="804F3B"/>
                </a:solidFill>
                <a:latin typeface="Raleway"/>
                <a:ea typeface="Raleway"/>
                <a:cs typeface="Raleway"/>
                <a:sym typeface="Raleway"/>
              </a:rPr>
              <a:t>α με το παιδί που ασθενεί</a:t>
            </a:r>
          </a:p>
        </p:txBody>
      </p:sp>
      <p:sp>
        <p:nvSpPr>
          <p:cNvPr id="8" name="TextBox 8"/>
          <p:cNvSpPr txBox="1"/>
          <p:nvPr/>
        </p:nvSpPr>
        <p:spPr>
          <a:xfrm>
            <a:off x="1355446" y="2846867"/>
            <a:ext cx="14951354" cy="1684628"/>
          </a:xfrm>
          <a:prstGeom prst="rect">
            <a:avLst/>
          </a:prstGeom>
        </p:spPr>
        <p:txBody>
          <a:bodyPr wrap="square" lIns="0" tIns="0" rIns="0" bIns="0" rtlCol="0" anchor="t">
            <a:spAutoFit/>
          </a:bodyPr>
          <a:lstStyle/>
          <a:p>
            <a:pPr algn="l">
              <a:lnSpc>
                <a:spcPts val="4479"/>
              </a:lnSpc>
            </a:pPr>
            <a:r>
              <a:rPr lang="en-US" sz="2799" dirty="0" err="1">
                <a:solidFill>
                  <a:srgbClr val="804F3B"/>
                </a:solidFill>
                <a:latin typeface="Radley"/>
                <a:ea typeface="Radley"/>
                <a:cs typeface="Radley"/>
                <a:sym typeface="Radley"/>
              </a:rPr>
              <a:t>Οι</a:t>
            </a:r>
            <a:r>
              <a:rPr lang="en-US" sz="2799" dirty="0">
                <a:solidFill>
                  <a:srgbClr val="804F3B"/>
                </a:solidFill>
                <a:latin typeface="Radley"/>
                <a:ea typeface="Radley"/>
                <a:cs typeface="Radley"/>
                <a:sym typeface="Radley"/>
              </a:rPr>
              <a:t> επ</a:t>
            </a:r>
            <a:r>
              <a:rPr lang="en-US" sz="2799" dirty="0" err="1">
                <a:solidFill>
                  <a:srgbClr val="804F3B"/>
                </a:solidFill>
                <a:latin typeface="Radley"/>
                <a:ea typeface="Radley"/>
                <a:cs typeface="Radley"/>
                <a:sym typeface="Radley"/>
              </a:rPr>
              <a:t>ισκέψεις</a:t>
            </a:r>
            <a:r>
              <a:rPr lang="en-US" sz="2799" dirty="0">
                <a:solidFill>
                  <a:srgbClr val="804F3B"/>
                </a:solidFill>
                <a:latin typeface="Radley"/>
                <a:ea typeface="Radley"/>
                <a:cs typeface="Radley"/>
                <a:sym typeface="Radley"/>
              </a:rPr>
              <a:t> </a:t>
            </a:r>
            <a:r>
              <a:rPr lang="en-US" sz="2799" dirty="0" err="1">
                <a:solidFill>
                  <a:srgbClr val="804F3B"/>
                </a:solidFill>
                <a:latin typeface="Radley"/>
                <a:ea typeface="Radley"/>
                <a:cs typeface="Radley"/>
                <a:sym typeface="Radley"/>
              </a:rPr>
              <a:t>στο</a:t>
            </a:r>
            <a:r>
              <a:rPr lang="en-US" sz="2799" dirty="0">
                <a:solidFill>
                  <a:srgbClr val="804F3B"/>
                </a:solidFill>
                <a:latin typeface="Radley"/>
                <a:ea typeface="Radley"/>
                <a:cs typeface="Radley"/>
                <a:sym typeface="Radley"/>
              </a:rPr>
              <a:t> σπ</a:t>
            </a:r>
            <a:r>
              <a:rPr lang="en-US" sz="2799" dirty="0" err="1">
                <a:solidFill>
                  <a:srgbClr val="804F3B"/>
                </a:solidFill>
                <a:latin typeface="Radley"/>
                <a:ea typeface="Radley"/>
                <a:cs typeface="Radley"/>
                <a:sym typeface="Radley"/>
              </a:rPr>
              <a:t>ίτι</a:t>
            </a:r>
            <a:r>
              <a:rPr lang="en-US" sz="2799" dirty="0">
                <a:solidFill>
                  <a:srgbClr val="804F3B"/>
                </a:solidFill>
                <a:latin typeface="Radley"/>
                <a:ea typeface="Radley"/>
                <a:cs typeface="Radley"/>
                <a:sym typeface="Radley"/>
              </a:rPr>
              <a:t> ή </a:t>
            </a:r>
            <a:r>
              <a:rPr lang="en-US" sz="2799" dirty="0" err="1">
                <a:solidFill>
                  <a:srgbClr val="804F3B"/>
                </a:solidFill>
                <a:latin typeface="Radley"/>
                <a:ea typeface="Radley"/>
                <a:cs typeface="Radley"/>
                <a:sym typeface="Radley"/>
              </a:rPr>
              <a:t>το</a:t>
            </a:r>
            <a:r>
              <a:rPr lang="en-US" sz="2799" dirty="0">
                <a:solidFill>
                  <a:srgbClr val="804F3B"/>
                </a:solidFill>
                <a:latin typeface="Radley"/>
                <a:ea typeface="Radley"/>
                <a:cs typeface="Radley"/>
                <a:sym typeface="Radley"/>
              </a:rPr>
              <a:t> </a:t>
            </a:r>
            <a:r>
              <a:rPr lang="en-US" sz="2799" dirty="0" err="1">
                <a:solidFill>
                  <a:srgbClr val="804F3B"/>
                </a:solidFill>
                <a:latin typeface="Radley"/>
                <a:ea typeface="Radley"/>
                <a:cs typeface="Radley"/>
                <a:sym typeface="Radley"/>
              </a:rPr>
              <a:t>νοσοκομείο</a:t>
            </a:r>
            <a:r>
              <a:rPr lang="en-US" sz="2799" dirty="0">
                <a:solidFill>
                  <a:srgbClr val="804F3B"/>
                </a:solidFill>
                <a:latin typeface="Radley"/>
                <a:ea typeface="Radley"/>
                <a:cs typeface="Radley"/>
                <a:sym typeface="Radley"/>
              </a:rPr>
              <a:t> απ</a:t>
            </a:r>
            <a:r>
              <a:rPr lang="en-US" sz="2799" dirty="0" err="1">
                <a:solidFill>
                  <a:srgbClr val="804F3B"/>
                </a:solidFill>
                <a:latin typeface="Radley"/>
                <a:ea typeface="Radley"/>
                <a:cs typeface="Radley"/>
                <a:sym typeface="Radley"/>
              </a:rPr>
              <a:t>οτελούν</a:t>
            </a:r>
            <a:r>
              <a:rPr lang="en-US" sz="2799" dirty="0">
                <a:solidFill>
                  <a:srgbClr val="804F3B"/>
                </a:solidFill>
                <a:latin typeface="Radley"/>
                <a:ea typeface="Radley"/>
                <a:cs typeface="Radley"/>
                <a:sym typeface="Radley"/>
              </a:rPr>
              <a:t> </a:t>
            </a:r>
            <a:r>
              <a:rPr lang="en-US" sz="2799" dirty="0" err="1">
                <a:solidFill>
                  <a:srgbClr val="804F3B"/>
                </a:solidFill>
                <a:latin typeface="Radley"/>
                <a:ea typeface="Radley"/>
                <a:cs typeface="Radley"/>
                <a:sym typeface="Radley"/>
              </a:rPr>
              <a:t>ζωογονητικό</a:t>
            </a:r>
            <a:r>
              <a:rPr lang="en-US" sz="2799" dirty="0">
                <a:solidFill>
                  <a:srgbClr val="804F3B"/>
                </a:solidFill>
                <a:latin typeface="Radley"/>
                <a:ea typeface="Radley"/>
                <a:cs typeface="Radley"/>
                <a:sym typeface="Radley"/>
              </a:rPr>
              <a:t> πα</a:t>
            </a:r>
            <a:r>
              <a:rPr lang="en-US" sz="2799" dirty="0" err="1">
                <a:solidFill>
                  <a:srgbClr val="804F3B"/>
                </a:solidFill>
                <a:latin typeface="Radley"/>
                <a:ea typeface="Radley"/>
                <a:cs typeface="Radley"/>
                <a:sym typeface="Radley"/>
              </a:rPr>
              <a:t>ράγοντ</a:t>
            </a:r>
            <a:r>
              <a:rPr lang="en-US" sz="2799" dirty="0">
                <a:solidFill>
                  <a:srgbClr val="804F3B"/>
                </a:solidFill>
                <a:latin typeface="Radley"/>
                <a:ea typeface="Radley"/>
                <a:cs typeface="Radley"/>
                <a:sym typeface="Radley"/>
              </a:rPr>
              <a:t>α για τα παιδιά που νοσούν και ιδιαιτέρως για τους έφηβους, οι οποίοι διανύουν μιαν περίοδο της ζωής τους που οι παρέες είναι πολύ σημαντικές (Αναγνωστοπούλου &amp; Κατζηνικολάου, 2015). </a:t>
            </a:r>
          </a:p>
        </p:txBody>
      </p:sp>
      <p:sp>
        <p:nvSpPr>
          <p:cNvPr id="9" name="TextBox 9"/>
          <p:cNvSpPr txBox="1"/>
          <p:nvPr/>
        </p:nvSpPr>
        <p:spPr>
          <a:xfrm>
            <a:off x="1148156" y="5678560"/>
            <a:ext cx="5860661" cy="3787140"/>
          </a:xfrm>
          <a:prstGeom prst="rect">
            <a:avLst/>
          </a:prstGeom>
        </p:spPr>
        <p:txBody>
          <a:bodyPr lIns="0" tIns="0" rIns="0" bIns="0" rtlCol="0" anchor="t">
            <a:spAutoFit/>
          </a:bodyPr>
          <a:lstStyle/>
          <a:p>
            <a:pPr marL="604519" lvl="1" indent="-302260" algn="l">
              <a:lnSpc>
                <a:spcPts val="5039"/>
              </a:lnSpc>
              <a:buFont typeface="Arial"/>
              <a:buChar char="•"/>
            </a:pPr>
            <a:r>
              <a:rPr lang="en-US" sz="2799" dirty="0">
                <a:solidFill>
                  <a:srgbClr val="804F3B"/>
                </a:solidFill>
                <a:latin typeface="Raleway"/>
                <a:ea typeface="Raleway"/>
                <a:cs typeface="Raleway"/>
                <a:sym typeface="Raleway"/>
              </a:rPr>
              <a:t>Κατ’ </a:t>
            </a:r>
            <a:r>
              <a:rPr lang="en-US" sz="2799" dirty="0" err="1">
                <a:solidFill>
                  <a:srgbClr val="804F3B"/>
                </a:solidFill>
                <a:latin typeface="Raleway"/>
                <a:ea typeface="Raleway"/>
                <a:cs typeface="Raleway"/>
                <a:sym typeface="Raleway"/>
              </a:rPr>
              <a:t>ιδί</a:t>
            </a:r>
            <a:r>
              <a:rPr lang="en-US" sz="2799" dirty="0">
                <a:solidFill>
                  <a:srgbClr val="804F3B"/>
                </a:solidFill>
                <a:latin typeface="Raleway"/>
                <a:ea typeface="Raleway"/>
                <a:cs typeface="Raleway"/>
                <a:sym typeface="Raleway"/>
              </a:rPr>
              <a:t>αν</a:t>
            </a:r>
            <a:r>
              <a:rPr lang="el-GR" sz="2799" dirty="0">
                <a:solidFill>
                  <a:srgbClr val="804F3B"/>
                </a:solidFill>
                <a:latin typeface="Raleway"/>
                <a:ea typeface="Raleway"/>
                <a:cs typeface="Raleway"/>
                <a:sym typeface="Raleway"/>
              </a:rPr>
              <a:t> επίσκεψη</a:t>
            </a:r>
            <a:r>
              <a:rPr lang="en-US" sz="2799" dirty="0">
                <a:solidFill>
                  <a:srgbClr val="804F3B"/>
                </a:solidFill>
                <a:latin typeface="Raleway"/>
                <a:ea typeface="Raleway"/>
                <a:cs typeface="Raleway"/>
                <a:sym typeface="Raleway"/>
              </a:rPr>
              <a:t>.</a:t>
            </a:r>
          </a:p>
          <a:p>
            <a:pPr marL="604519" lvl="1" indent="-302260" algn="l">
              <a:lnSpc>
                <a:spcPts val="5039"/>
              </a:lnSpc>
              <a:buFont typeface="Arial"/>
              <a:buChar char="•"/>
            </a:pPr>
            <a:r>
              <a:rPr lang="en-US" sz="2799" dirty="0">
                <a:solidFill>
                  <a:srgbClr val="804F3B"/>
                </a:solidFill>
                <a:latin typeface="Raleway"/>
                <a:ea typeface="Raleway"/>
                <a:cs typeface="Raleway"/>
                <a:sym typeface="Raleway"/>
              </a:rPr>
              <a:t>Επ</a:t>
            </a:r>
            <a:r>
              <a:rPr lang="en-US" sz="2799" dirty="0" err="1">
                <a:solidFill>
                  <a:srgbClr val="804F3B"/>
                </a:solidFill>
                <a:latin typeface="Raleway"/>
                <a:ea typeface="Raleway"/>
                <a:cs typeface="Raleway"/>
                <a:sym typeface="Raleway"/>
              </a:rPr>
              <a:t>ιστολή</a:t>
            </a:r>
            <a:r>
              <a:rPr lang="en-US" sz="2799" dirty="0">
                <a:solidFill>
                  <a:srgbClr val="804F3B"/>
                </a:solidFill>
                <a:latin typeface="Raleway"/>
                <a:ea typeface="Raleway"/>
                <a:cs typeface="Raleway"/>
                <a:sym typeface="Raleway"/>
              </a:rPr>
              <a:t>.</a:t>
            </a:r>
          </a:p>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Ζωγρ</a:t>
            </a:r>
            <a:r>
              <a:rPr lang="en-US" sz="2799" dirty="0">
                <a:solidFill>
                  <a:srgbClr val="804F3B"/>
                </a:solidFill>
                <a:latin typeface="Raleway"/>
                <a:ea typeface="Raleway"/>
                <a:cs typeface="Raleway"/>
                <a:sym typeface="Raleway"/>
              </a:rPr>
              <a:t>αφιά.</a:t>
            </a:r>
          </a:p>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Δι</a:t>
            </a:r>
            <a:r>
              <a:rPr lang="en-US" sz="2799" dirty="0">
                <a:solidFill>
                  <a:srgbClr val="804F3B"/>
                </a:solidFill>
                <a:latin typeface="Raleway"/>
                <a:ea typeface="Raleway"/>
                <a:cs typeface="Raleway"/>
                <a:sym typeface="Raleway"/>
              </a:rPr>
              <a:t>αδικτυακή</a:t>
            </a:r>
            <a:r>
              <a:rPr lang="el-GR" sz="2799" dirty="0">
                <a:solidFill>
                  <a:srgbClr val="804F3B"/>
                </a:solidFill>
                <a:latin typeface="Raleway"/>
                <a:ea typeface="Raleway"/>
                <a:cs typeface="Raleway"/>
                <a:sym typeface="Raleway"/>
              </a:rPr>
              <a:t> σύνδεση</a:t>
            </a:r>
            <a:r>
              <a:rPr lang="en-US" sz="2799" dirty="0">
                <a:solidFill>
                  <a:srgbClr val="804F3B"/>
                </a:solidFill>
                <a:latin typeface="Raleway"/>
                <a:ea typeface="Raleway"/>
                <a:cs typeface="Raleway"/>
                <a:sym typeface="Raleway"/>
              </a:rPr>
              <a:t>.</a:t>
            </a:r>
          </a:p>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Ανάθεση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ομ</a:t>
            </a:r>
            <a:r>
              <a:rPr lang="en-US" sz="2799" dirty="0">
                <a:solidFill>
                  <a:srgbClr val="804F3B"/>
                </a:solidFill>
                <a:latin typeface="Raleway"/>
                <a:ea typeface="Raleway"/>
                <a:cs typeface="Raleway"/>
                <a:sym typeface="Raleway"/>
              </a:rPr>
              <a:t>αδικών εργασιών</a:t>
            </a:r>
            <a:r>
              <a:rPr lang="el-GR" sz="2799" dirty="0">
                <a:solidFill>
                  <a:srgbClr val="804F3B"/>
                </a:solidFill>
                <a:latin typeface="Raleway"/>
                <a:ea typeface="Raleway"/>
                <a:cs typeface="Raleway"/>
                <a:sym typeface="Raleway"/>
              </a:rPr>
              <a:t>.</a:t>
            </a:r>
            <a:r>
              <a:rPr lang="en-US" sz="2799" dirty="0">
                <a:solidFill>
                  <a:srgbClr val="804F3B"/>
                </a:solidFill>
                <a:latin typeface="Raleway"/>
                <a:ea typeface="Raleway"/>
                <a:cs typeface="Raleway"/>
                <a:sym typeface="Raleway"/>
              </a:rPr>
              <a:t>  (Herrán Gascón, et al., 2021)</a:t>
            </a:r>
          </a:p>
        </p:txBody>
      </p:sp>
      <p:sp>
        <p:nvSpPr>
          <p:cNvPr id="10" name="TextBox 10"/>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1" name="TextBox 11"/>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3" name="Picture 12" descr="A bridge with a bridge in the background&#10;&#10;AI-generated content may be incorrect.">
            <a:extLst>
              <a:ext uri="{FF2B5EF4-FFF2-40B4-BE49-F238E27FC236}">
                <a16:creationId xmlns:a16="http://schemas.microsoft.com/office/drawing/2014/main" id="{EDDCE7C2-C17E-48AB-9F0F-CFAF5AB962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946" y="4686300"/>
            <a:ext cx="7965034" cy="5295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033482" y="1936234"/>
            <a:ext cx="3009446"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028700" y="713486"/>
            <a:ext cx="326747"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ΙΙ</a:t>
            </a:r>
          </a:p>
        </p:txBody>
      </p:sp>
      <p:sp>
        <p:nvSpPr>
          <p:cNvPr id="7" name="TextBox 7"/>
          <p:cNvSpPr txBox="1"/>
          <p:nvPr/>
        </p:nvSpPr>
        <p:spPr>
          <a:xfrm>
            <a:off x="10313845" y="4750069"/>
            <a:ext cx="4207736" cy="1872615"/>
          </a:xfrm>
          <a:prstGeom prst="rect">
            <a:avLst/>
          </a:prstGeom>
        </p:spPr>
        <p:txBody>
          <a:bodyPr lIns="0" tIns="0" rIns="0" bIns="0" rtlCol="0" anchor="t">
            <a:spAutoFit/>
          </a:bodyPr>
          <a:lstStyle/>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Συζήτηση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δυσκολιών</a:t>
            </a:r>
            <a:r>
              <a:rPr lang="en-US" sz="2799" dirty="0">
                <a:solidFill>
                  <a:srgbClr val="804F3B"/>
                </a:solidFill>
                <a:latin typeface="Raleway"/>
                <a:ea typeface="Raleway"/>
                <a:cs typeface="Raleway"/>
                <a:sym typeface="Raleway"/>
              </a:rPr>
              <a:t> π</a:t>
            </a:r>
            <a:r>
              <a:rPr lang="en-US" sz="2799" dirty="0" err="1">
                <a:solidFill>
                  <a:srgbClr val="804F3B"/>
                </a:solidFill>
                <a:latin typeface="Raleway"/>
                <a:ea typeface="Raleway"/>
                <a:cs typeface="Raleway"/>
                <a:sym typeface="Raleway"/>
              </a:rPr>
              <a:t>ου</a:t>
            </a:r>
            <a:r>
              <a:rPr lang="en-US" sz="2799" dirty="0">
                <a:solidFill>
                  <a:srgbClr val="804F3B"/>
                </a:solidFill>
                <a:latin typeface="Raleway"/>
                <a:ea typeface="Raleway"/>
                <a:cs typeface="Raleway"/>
                <a:sym typeface="Raleway"/>
              </a:rPr>
              <a:t> μπ</a:t>
            </a:r>
            <a:r>
              <a:rPr lang="en-US" sz="2799" dirty="0" err="1">
                <a:solidFill>
                  <a:srgbClr val="804F3B"/>
                </a:solidFill>
                <a:latin typeface="Raleway"/>
                <a:ea typeface="Raleway"/>
                <a:cs typeface="Raleway"/>
                <a:sym typeface="Raleway"/>
              </a:rPr>
              <a:t>ορεί</a:t>
            </a:r>
            <a:r>
              <a:rPr lang="en-US" sz="2799" dirty="0">
                <a:solidFill>
                  <a:srgbClr val="804F3B"/>
                </a:solidFill>
                <a:latin typeface="Raleway"/>
                <a:ea typeface="Raleway"/>
                <a:cs typeface="Raleway"/>
                <a:sym typeface="Raleway"/>
              </a:rPr>
              <a:t> να π</a:t>
            </a:r>
            <a:r>
              <a:rPr lang="en-US" sz="2799" dirty="0" err="1">
                <a:solidFill>
                  <a:srgbClr val="804F3B"/>
                </a:solidFill>
                <a:latin typeface="Raleway"/>
                <a:ea typeface="Raleway"/>
                <a:cs typeface="Raleway"/>
                <a:sym typeface="Raleway"/>
              </a:rPr>
              <a:t>ροκύψουν</a:t>
            </a:r>
            <a:r>
              <a:rPr lang="en-US" sz="2799" dirty="0">
                <a:solidFill>
                  <a:srgbClr val="804F3B"/>
                </a:solidFill>
                <a:latin typeface="Raleway"/>
                <a:ea typeface="Raleway"/>
                <a:cs typeface="Raleway"/>
                <a:sym typeface="Raleway"/>
              </a:rPr>
              <a:t>.</a:t>
            </a:r>
          </a:p>
        </p:txBody>
      </p:sp>
      <p:sp>
        <p:nvSpPr>
          <p:cNvPr id="8" name="TextBox 8"/>
          <p:cNvSpPr txBox="1"/>
          <p:nvPr/>
        </p:nvSpPr>
        <p:spPr>
          <a:xfrm>
            <a:off x="10891552" y="2711375"/>
            <a:ext cx="7009644" cy="1671996"/>
          </a:xfrm>
          <a:prstGeom prst="rect">
            <a:avLst/>
          </a:prstGeom>
        </p:spPr>
        <p:txBody>
          <a:bodyPr wrap="square" lIns="0" tIns="0" rIns="0" bIns="0" rtlCol="0" anchor="t">
            <a:spAutoFit/>
          </a:bodyPr>
          <a:lstStyle/>
          <a:p>
            <a:pPr algn="l">
              <a:lnSpc>
                <a:spcPts val="4479"/>
              </a:lnSpc>
            </a:pPr>
            <a:r>
              <a:rPr lang="en-US" sz="2799" b="1" dirty="0">
                <a:solidFill>
                  <a:srgbClr val="804F3B"/>
                </a:solidFill>
                <a:latin typeface="Raleway" pitchFamily="2" charset="0"/>
                <a:ea typeface="Radley"/>
                <a:cs typeface="Radley"/>
                <a:sym typeface="Radley"/>
              </a:rPr>
              <a:t>Επ</a:t>
            </a:r>
            <a:r>
              <a:rPr lang="en-US" sz="2799" b="1" dirty="0" err="1">
                <a:solidFill>
                  <a:srgbClr val="804F3B"/>
                </a:solidFill>
                <a:latin typeface="Raleway" pitchFamily="2" charset="0"/>
                <a:ea typeface="Radley"/>
                <a:cs typeface="Radley"/>
                <a:sym typeface="Radley"/>
              </a:rPr>
              <a:t>ιστροφή</a:t>
            </a:r>
            <a:r>
              <a:rPr lang="en-US" sz="2799" b="1" dirty="0">
                <a:solidFill>
                  <a:srgbClr val="804F3B"/>
                </a:solidFill>
                <a:latin typeface="Raleway" pitchFamily="2" charset="0"/>
                <a:ea typeface="Radley"/>
                <a:cs typeface="Radley"/>
                <a:sym typeface="Radley"/>
              </a:rPr>
              <a:t> </a:t>
            </a:r>
            <a:r>
              <a:rPr lang="en-US" sz="2799" b="1" dirty="0" err="1">
                <a:solidFill>
                  <a:srgbClr val="804F3B"/>
                </a:solidFill>
                <a:latin typeface="Raleway" pitchFamily="2" charset="0"/>
                <a:ea typeface="Radley"/>
                <a:cs typeface="Radley"/>
                <a:sym typeface="Radley"/>
              </a:rPr>
              <a:t>του</a:t>
            </a:r>
            <a:r>
              <a:rPr lang="en-US" sz="2799" b="1" dirty="0">
                <a:solidFill>
                  <a:srgbClr val="804F3B"/>
                </a:solidFill>
                <a:latin typeface="Raleway" pitchFamily="2" charset="0"/>
                <a:ea typeface="Radley"/>
                <a:cs typeface="Radley"/>
                <a:sym typeface="Radley"/>
              </a:rPr>
              <a:t> α</a:t>
            </a:r>
            <a:r>
              <a:rPr lang="en-US" sz="2799" b="1" dirty="0" err="1">
                <a:solidFill>
                  <a:srgbClr val="804F3B"/>
                </a:solidFill>
                <a:latin typeface="Raleway" pitchFamily="2" charset="0"/>
                <a:ea typeface="Radley"/>
                <a:cs typeface="Radley"/>
                <a:sym typeface="Radley"/>
              </a:rPr>
              <a:t>σθενούς</a:t>
            </a:r>
            <a:r>
              <a:rPr lang="en-US" sz="2799" b="1" dirty="0">
                <a:solidFill>
                  <a:srgbClr val="804F3B"/>
                </a:solidFill>
                <a:latin typeface="Raleway" pitchFamily="2" charset="0"/>
                <a:ea typeface="Radley"/>
                <a:cs typeface="Radley"/>
                <a:sym typeface="Radley"/>
              </a:rPr>
              <a:t> πα</a:t>
            </a:r>
            <a:r>
              <a:rPr lang="en-US" sz="2799" b="1" dirty="0" err="1">
                <a:solidFill>
                  <a:srgbClr val="804F3B"/>
                </a:solidFill>
                <a:latin typeface="Raleway" pitchFamily="2" charset="0"/>
                <a:ea typeface="Radley"/>
                <a:cs typeface="Radley"/>
                <a:sym typeface="Radley"/>
              </a:rPr>
              <a:t>ιδιού</a:t>
            </a:r>
            <a:r>
              <a:rPr lang="el-GR" sz="2799" b="1" dirty="0">
                <a:solidFill>
                  <a:srgbClr val="804F3B"/>
                </a:solidFill>
                <a:latin typeface="Raleway" pitchFamily="2" charset="0"/>
                <a:ea typeface="Radley"/>
                <a:cs typeface="Radley"/>
                <a:sym typeface="Radley"/>
              </a:rPr>
              <a:t>/εφήβου</a:t>
            </a:r>
          </a:p>
          <a:p>
            <a:pPr algn="l">
              <a:lnSpc>
                <a:spcPts val="4479"/>
              </a:lnSpc>
            </a:pPr>
            <a:r>
              <a:rPr lang="en-US" sz="2799" b="1" dirty="0">
                <a:solidFill>
                  <a:srgbClr val="804F3B"/>
                </a:solidFill>
                <a:latin typeface="Raleway" pitchFamily="2" charset="0"/>
                <a:ea typeface="Radley"/>
                <a:cs typeface="Radley"/>
                <a:sym typeface="Radley"/>
              </a:rPr>
              <a:t> </a:t>
            </a:r>
            <a:r>
              <a:rPr lang="en-US" sz="2799" b="1" dirty="0" err="1">
                <a:solidFill>
                  <a:srgbClr val="804F3B"/>
                </a:solidFill>
                <a:latin typeface="Raleway" pitchFamily="2" charset="0"/>
                <a:ea typeface="Radley"/>
                <a:cs typeface="Radley"/>
                <a:sym typeface="Radley"/>
              </a:rPr>
              <a:t>στο</a:t>
            </a:r>
            <a:r>
              <a:rPr lang="en-US" sz="2799" b="1" dirty="0">
                <a:solidFill>
                  <a:srgbClr val="804F3B"/>
                </a:solidFill>
                <a:latin typeface="Raleway" pitchFamily="2" charset="0"/>
                <a:ea typeface="Radley"/>
                <a:cs typeface="Radley"/>
                <a:sym typeface="Radley"/>
              </a:rPr>
              <a:t> </a:t>
            </a:r>
            <a:r>
              <a:rPr lang="en-US" sz="2799" b="1" dirty="0" err="1">
                <a:solidFill>
                  <a:srgbClr val="804F3B"/>
                </a:solidFill>
                <a:latin typeface="Raleway" pitchFamily="2" charset="0"/>
                <a:ea typeface="Radley"/>
                <a:cs typeface="Radley"/>
                <a:sym typeface="Radley"/>
              </a:rPr>
              <a:t>σχολείο</a:t>
            </a:r>
            <a:endParaRPr lang="en-US" sz="2799" b="1" dirty="0">
              <a:solidFill>
                <a:srgbClr val="804F3B"/>
              </a:solidFill>
              <a:latin typeface="Raleway" pitchFamily="2" charset="0"/>
              <a:ea typeface="Radley"/>
              <a:cs typeface="Radley"/>
              <a:sym typeface="Radley"/>
            </a:endParaRPr>
          </a:p>
        </p:txBody>
      </p:sp>
      <p:sp>
        <p:nvSpPr>
          <p:cNvPr id="9" name="TextBox 9"/>
          <p:cNvSpPr txBox="1"/>
          <p:nvPr/>
        </p:nvSpPr>
        <p:spPr>
          <a:xfrm>
            <a:off x="10351240" y="6799693"/>
            <a:ext cx="5892935" cy="2501265"/>
          </a:xfrm>
          <a:prstGeom prst="rect">
            <a:avLst/>
          </a:prstGeom>
        </p:spPr>
        <p:txBody>
          <a:bodyPr lIns="0" tIns="0" rIns="0" bIns="0" rtlCol="0" anchor="t">
            <a:spAutoFit/>
          </a:bodyPr>
          <a:lstStyle/>
          <a:p>
            <a:pPr marL="604519" lvl="1" indent="-302260" algn="l">
              <a:lnSpc>
                <a:spcPts val="5039"/>
              </a:lnSpc>
              <a:buFont typeface="Arial"/>
              <a:buChar char="•"/>
            </a:pPr>
            <a:r>
              <a:rPr lang="en-US" sz="2799" dirty="0" err="1">
                <a:solidFill>
                  <a:srgbClr val="804F3B"/>
                </a:solidFill>
                <a:latin typeface="Raleway" panose="020F0502020204030204" pitchFamily="2" charset="0"/>
                <a:ea typeface="Stoic"/>
                <a:cs typeface="Raavi" panose="020B0502040204020203" pitchFamily="34" charset="0"/>
                <a:sym typeface="Stoic"/>
              </a:rPr>
              <a:t>Μετ</a:t>
            </a:r>
            <a:r>
              <a:rPr lang="en-US" sz="2799" dirty="0">
                <a:solidFill>
                  <a:srgbClr val="804F3B"/>
                </a:solidFill>
                <a:latin typeface="Raleway" panose="020F0502020204030204" pitchFamily="2" charset="0"/>
                <a:ea typeface="Stoic"/>
                <a:cs typeface="Raavi" panose="020B0502040204020203" pitchFamily="34" charset="0"/>
                <a:sym typeface="Stoic"/>
              </a:rPr>
              <a:t>αχείριση.</a:t>
            </a:r>
          </a:p>
          <a:p>
            <a:pPr marL="604519" lvl="1" indent="-302260" algn="l">
              <a:lnSpc>
                <a:spcPts val="5039"/>
              </a:lnSpc>
              <a:buFont typeface="Arial"/>
              <a:buChar char="•"/>
            </a:pPr>
            <a:r>
              <a:rPr lang="en-US" sz="2799" dirty="0" err="1">
                <a:solidFill>
                  <a:srgbClr val="804F3B"/>
                </a:solidFill>
                <a:latin typeface="Raleway" panose="020F0502020204030204" pitchFamily="2" charset="0"/>
                <a:ea typeface="Stoic"/>
                <a:cs typeface="Raavi" panose="020B0502040204020203" pitchFamily="34" charset="0"/>
                <a:sym typeface="Stoic"/>
              </a:rPr>
              <a:t>Πειράγμ</a:t>
            </a:r>
            <a:r>
              <a:rPr lang="en-US" sz="2799" dirty="0">
                <a:solidFill>
                  <a:srgbClr val="804F3B"/>
                </a:solidFill>
                <a:latin typeface="Raleway" panose="020F0502020204030204" pitchFamily="2" charset="0"/>
                <a:ea typeface="Stoic"/>
                <a:cs typeface="Raavi" panose="020B0502040204020203" pitchFamily="34" charset="0"/>
                <a:sym typeface="Stoic"/>
              </a:rPr>
              <a:t>ατα.</a:t>
            </a:r>
          </a:p>
          <a:p>
            <a:pPr marL="604519" lvl="1" indent="-302260" algn="l">
              <a:lnSpc>
                <a:spcPts val="5039"/>
              </a:lnSpc>
              <a:buFont typeface="Arial"/>
              <a:buChar char="•"/>
            </a:pPr>
            <a:r>
              <a:rPr lang="en-US" sz="2799" dirty="0" err="1">
                <a:solidFill>
                  <a:srgbClr val="804F3B"/>
                </a:solidFill>
                <a:latin typeface="Raleway" panose="020F0502020204030204" pitchFamily="2" charset="0"/>
                <a:ea typeface="Stoic"/>
                <a:cs typeface="Raavi" panose="020B0502040204020203" pitchFamily="34" charset="0"/>
                <a:sym typeface="Stoic"/>
              </a:rPr>
              <a:t>Ανάγκες</a:t>
            </a:r>
            <a:r>
              <a:rPr lang="en-US" sz="2799" dirty="0">
                <a:solidFill>
                  <a:srgbClr val="804F3B"/>
                </a:solidFill>
                <a:latin typeface="Raleway" panose="020F0502020204030204" pitchFamily="2" charset="0"/>
                <a:ea typeface="Stoic"/>
                <a:cs typeface="Raavi" panose="020B0502040204020203" pitchFamily="34" charset="0"/>
                <a:sym typeface="Stoic"/>
              </a:rPr>
              <a:t> </a:t>
            </a:r>
            <a:r>
              <a:rPr lang="en-US" sz="2799" dirty="0" err="1">
                <a:solidFill>
                  <a:srgbClr val="804F3B"/>
                </a:solidFill>
                <a:latin typeface="Raleway" panose="020F0502020204030204" pitchFamily="2" charset="0"/>
                <a:ea typeface="Stoic"/>
                <a:cs typeface="Raavi" panose="020B0502040204020203" pitchFamily="34" charset="0"/>
                <a:sym typeface="Stoic"/>
              </a:rPr>
              <a:t>των</a:t>
            </a:r>
            <a:r>
              <a:rPr lang="en-US" sz="2799" dirty="0">
                <a:solidFill>
                  <a:srgbClr val="804F3B"/>
                </a:solidFill>
                <a:latin typeface="Raleway" panose="020F0502020204030204" pitchFamily="2" charset="0"/>
                <a:ea typeface="Stoic"/>
                <a:cs typeface="Raavi" panose="020B0502040204020203" pitchFamily="34" charset="0"/>
                <a:sym typeface="Stoic"/>
              </a:rPr>
              <a:t> πα</a:t>
            </a:r>
            <a:r>
              <a:rPr lang="en-US" sz="2799" dirty="0" err="1">
                <a:solidFill>
                  <a:srgbClr val="804F3B"/>
                </a:solidFill>
                <a:latin typeface="Raleway" panose="020F0502020204030204" pitchFamily="2" charset="0"/>
                <a:ea typeface="Stoic"/>
                <a:cs typeface="Raavi" panose="020B0502040204020203" pitchFamily="34" charset="0"/>
                <a:sym typeface="Stoic"/>
              </a:rPr>
              <a:t>ιδιών</a:t>
            </a:r>
            <a:r>
              <a:rPr lang="en-US" sz="2799" dirty="0">
                <a:solidFill>
                  <a:srgbClr val="804F3B"/>
                </a:solidFill>
                <a:latin typeface="Raleway" panose="020F0502020204030204" pitchFamily="2" charset="0"/>
                <a:ea typeface="Stoic"/>
                <a:cs typeface="Raavi" panose="020B0502040204020203" pitchFamily="34" charset="0"/>
                <a:sym typeface="Stoic"/>
              </a:rPr>
              <a:t>.</a:t>
            </a:r>
          </a:p>
          <a:p>
            <a:pPr marL="604519" lvl="1" indent="-302260" algn="l">
              <a:lnSpc>
                <a:spcPts val="5039"/>
              </a:lnSpc>
              <a:buFont typeface="Arial"/>
              <a:buChar char="•"/>
            </a:pPr>
            <a:r>
              <a:rPr lang="en-US" sz="2799" dirty="0">
                <a:solidFill>
                  <a:srgbClr val="804F3B"/>
                </a:solidFill>
                <a:latin typeface="Raleway" panose="020F0502020204030204" pitchFamily="2" charset="0"/>
                <a:ea typeface="Stoic"/>
                <a:cs typeface="Raavi" panose="020B0502040204020203" pitchFamily="34" charset="0"/>
                <a:sym typeface="Stoic"/>
              </a:rPr>
              <a:t>Απα</a:t>
            </a:r>
            <a:r>
              <a:rPr lang="en-US" sz="2799" dirty="0" err="1">
                <a:solidFill>
                  <a:srgbClr val="804F3B"/>
                </a:solidFill>
                <a:latin typeface="Raleway" panose="020F0502020204030204" pitchFamily="2" charset="0"/>
                <a:ea typeface="Stoic"/>
                <a:cs typeface="Raavi" panose="020B0502040204020203" pitchFamily="34" charset="0"/>
                <a:sym typeface="Stoic"/>
              </a:rPr>
              <a:t>ξιωμένες</a:t>
            </a:r>
            <a:r>
              <a:rPr lang="en-US" sz="2799" dirty="0">
                <a:solidFill>
                  <a:srgbClr val="804F3B"/>
                </a:solidFill>
                <a:latin typeface="Raleway" panose="020F0502020204030204" pitchFamily="2" charset="0"/>
                <a:ea typeface="Stoic"/>
                <a:cs typeface="Raavi" panose="020B0502040204020203" pitchFamily="34" charset="0"/>
                <a:sym typeface="Stoic"/>
              </a:rPr>
              <a:t> απ</a:t>
            </a:r>
            <a:r>
              <a:rPr lang="en-US" sz="2799" dirty="0" err="1">
                <a:solidFill>
                  <a:srgbClr val="804F3B"/>
                </a:solidFill>
                <a:latin typeface="Raleway" panose="020F0502020204030204" pitchFamily="2" charset="0"/>
                <a:ea typeface="Stoic"/>
                <a:cs typeface="Raavi" panose="020B0502040204020203" pitchFamily="34" charset="0"/>
                <a:sym typeface="Stoic"/>
              </a:rPr>
              <a:t>ώλειες</a:t>
            </a:r>
            <a:r>
              <a:rPr lang="en-US" sz="2799" dirty="0">
                <a:solidFill>
                  <a:srgbClr val="804F3B"/>
                </a:solidFill>
                <a:latin typeface="Raleway" panose="020F0502020204030204" pitchFamily="2" charset="0"/>
                <a:ea typeface="Stoic"/>
                <a:cs typeface="Raavi" panose="020B0502040204020203" pitchFamily="34" charset="0"/>
                <a:sym typeface="Stoic"/>
              </a:rPr>
              <a:t>.</a:t>
            </a:r>
          </a:p>
        </p:txBody>
      </p:sp>
      <p:sp>
        <p:nvSpPr>
          <p:cNvPr id="10" name="TextBox 10"/>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1" name="TextBox 11"/>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3" name="Picture 12" descr="A bridge over a river&#10;&#10;AI-generated content may be incorrect.">
            <a:extLst>
              <a:ext uri="{FF2B5EF4-FFF2-40B4-BE49-F238E27FC236}">
                <a16:creationId xmlns:a16="http://schemas.microsoft.com/office/drawing/2014/main" id="{1573FC4D-8EF6-1B8C-603E-058624668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04" y="2887554"/>
            <a:ext cx="9927041" cy="65824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288864" y="962251"/>
            <a:ext cx="17406544" cy="8519705"/>
          </a:xfrm>
          <a:prstGeom prst="rect">
            <a:avLst/>
          </a:prstGeom>
        </p:spPr>
        <p:txBody>
          <a:bodyPr lIns="0" tIns="0" rIns="0" bIns="0" rtlCol="0" anchor="t">
            <a:spAutoFit/>
          </a:bodyPr>
          <a:lstStyle/>
          <a:p>
            <a:pPr algn="ctr">
              <a:lnSpc>
                <a:spcPts val="5486"/>
              </a:lnSpc>
            </a:pPr>
            <a:r>
              <a:rPr lang="en-US" sz="3000" dirty="0" err="1">
                <a:solidFill>
                  <a:srgbClr val="804F3B"/>
                </a:solidFill>
                <a:latin typeface="Raleway"/>
                <a:ea typeface="Raleway"/>
                <a:cs typeface="Raleway"/>
                <a:sym typeface="Raleway"/>
              </a:rPr>
              <a:t>Οι</a:t>
            </a:r>
            <a:r>
              <a:rPr lang="en-US" sz="3000" dirty="0">
                <a:solidFill>
                  <a:srgbClr val="804F3B"/>
                </a:solidFill>
                <a:latin typeface="Raleway"/>
                <a:ea typeface="Raleway"/>
                <a:cs typeface="Raleway"/>
                <a:sym typeface="Raleway"/>
              </a:rPr>
              <a:t> βα</a:t>
            </a:r>
            <a:r>
              <a:rPr lang="en-US" sz="3000" dirty="0" err="1">
                <a:solidFill>
                  <a:srgbClr val="804F3B"/>
                </a:solidFill>
                <a:latin typeface="Raleway"/>
                <a:ea typeface="Raleway"/>
                <a:cs typeface="Raleway"/>
                <a:sym typeface="Raleway"/>
              </a:rPr>
              <a:t>σικότερες</a:t>
            </a:r>
            <a:r>
              <a:rPr lang="en-US" sz="3000" dirty="0">
                <a:solidFill>
                  <a:srgbClr val="804F3B"/>
                </a:solidFill>
                <a:latin typeface="Raleway"/>
                <a:ea typeface="Raleway"/>
                <a:cs typeface="Raleway"/>
                <a:sym typeface="Raleway"/>
              </a:rPr>
              <a:t> α</a:t>
            </a:r>
            <a:r>
              <a:rPr lang="en-US" sz="3000" dirty="0" err="1">
                <a:solidFill>
                  <a:srgbClr val="804F3B"/>
                </a:solidFill>
                <a:latin typeface="Raleway"/>
                <a:ea typeface="Raleway"/>
                <a:cs typeface="Raleway"/>
                <a:sym typeface="Raleway"/>
              </a:rPr>
              <a:t>νάγκες</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των</a:t>
            </a:r>
            <a:r>
              <a:rPr lang="en-US" sz="3000" dirty="0">
                <a:solidFill>
                  <a:srgbClr val="804F3B"/>
                </a:solidFill>
                <a:latin typeface="Raleway"/>
                <a:ea typeface="Raleway"/>
                <a:cs typeface="Raleway"/>
                <a:sym typeface="Raleway"/>
              </a:rPr>
              <a:t> πα</a:t>
            </a:r>
            <a:r>
              <a:rPr lang="en-US" sz="3000" dirty="0" err="1">
                <a:solidFill>
                  <a:srgbClr val="804F3B"/>
                </a:solidFill>
                <a:latin typeface="Raleway"/>
                <a:ea typeface="Raleway"/>
                <a:cs typeface="Raleway"/>
                <a:sym typeface="Raleway"/>
              </a:rPr>
              <a:t>ιδιών</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είν</a:t>
            </a:r>
            <a:r>
              <a:rPr lang="en-US" sz="3000" dirty="0">
                <a:solidFill>
                  <a:srgbClr val="804F3B"/>
                </a:solidFill>
                <a:latin typeface="Raleway"/>
                <a:ea typeface="Raleway"/>
                <a:cs typeface="Raleway"/>
                <a:sym typeface="Raleway"/>
              </a:rPr>
              <a:t>αι:</a:t>
            </a:r>
          </a:p>
          <a:p>
            <a:pPr algn="ctr">
              <a:lnSpc>
                <a:spcPts val="5486"/>
              </a:lnSpc>
            </a:pPr>
            <a:r>
              <a:rPr lang="en-US" sz="3000" dirty="0">
                <a:solidFill>
                  <a:srgbClr val="804F3B"/>
                </a:solidFill>
                <a:latin typeface="Raleway"/>
                <a:ea typeface="Raleway"/>
                <a:cs typeface="Raleway"/>
                <a:sym typeface="Raleway"/>
              </a:rPr>
              <a:t>• Να </a:t>
            </a:r>
            <a:r>
              <a:rPr lang="en-US" sz="3000" b="1" dirty="0">
                <a:solidFill>
                  <a:srgbClr val="804F3B"/>
                </a:solidFill>
                <a:latin typeface="Raleway Bold"/>
                <a:ea typeface="Raleway Bold"/>
                <a:cs typeface="Raleway Bold"/>
                <a:sym typeface="Raleway Bold"/>
              </a:rPr>
              <a:t>κατα</a:t>
            </a:r>
            <a:r>
              <a:rPr lang="en-US" sz="3000" b="1" dirty="0" err="1">
                <a:solidFill>
                  <a:srgbClr val="804F3B"/>
                </a:solidFill>
                <a:latin typeface="Raleway Bold"/>
                <a:ea typeface="Raleway Bold"/>
                <a:cs typeface="Raleway Bold"/>
                <a:sym typeface="Raleway Bold"/>
              </a:rPr>
              <a:t>νοούν</a:t>
            </a:r>
            <a:r>
              <a:rPr lang="en-US" sz="3000" b="1" dirty="0">
                <a:solidFill>
                  <a:srgbClr val="804F3B"/>
                </a:solidFill>
                <a:latin typeface="Raleway Bold"/>
                <a:ea typeface="Raleway Bold"/>
                <a:cs typeface="Raleway Bold"/>
                <a:sym typeface="Raleway Bold"/>
              </a:rPr>
              <a:t> </a:t>
            </a:r>
            <a:r>
              <a:rPr lang="en-US" sz="3000" dirty="0" err="1">
                <a:solidFill>
                  <a:srgbClr val="804F3B"/>
                </a:solidFill>
                <a:latin typeface="Raleway"/>
                <a:ea typeface="Raleway"/>
                <a:cs typeface="Raleway"/>
                <a:sym typeface="Raleway"/>
              </a:rPr>
              <a:t>τι</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τους</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συμ</a:t>
            </a:r>
            <a:r>
              <a:rPr lang="en-US" sz="3000" dirty="0">
                <a:solidFill>
                  <a:srgbClr val="804F3B"/>
                </a:solidFill>
                <a:latin typeface="Raleway"/>
                <a:ea typeface="Raleway"/>
                <a:cs typeface="Raleway"/>
                <a:sym typeface="Raleway"/>
              </a:rPr>
              <a:t>βαίνει και να </a:t>
            </a:r>
            <a:r>
              <a:rPr lang="en-US" sz="3000" b="1" dirty="0">
                <a:solidFill>
                  <a:srgbClr val="804F3B"/>
                </a:solidFill>
                <a:latin typeface="Raleway Bold"/>
                <a:ea typeface="Raleway Bold"/>
                <a:cs typeface="Raleway Bold"/>
                <a:sym typeface="Raleway Bold"/>
              </a:rPr>
              <a:t>νοηματοδοτούν </a:t>
            </a:r>
            <a:r>
              <a:rPr lang="en-US" sz="3000" dirty="0">
                <a:solidFill>
                  <a:srgbClr val="804F3B"/>
                </a:solidFill>
                <a:latin typeface="Raleway"/>
                <a:ea typeface="Raleway"/>
                <a:cs typeface="Raleway"/>
                <a:sym typeface="Raleway"/>
              </a:rPr>
              <a:t>τις εμπειρίες τους.</a:t>
            </a:r>
          </a:p>
          <a:p>
            <a:pPr algn="ctr">
              <a:lnSpc>
                <a:spcPts val="5486"/>
              </a:lnSpc>
            </a:pPr>
            <a:r>
              <a:rPr lang="en-US" sz="3000" dirty="0">
                <a:solidFill>
                  <a:srgbClr val="804F3B"/>
                </a:solidFill>
                <a:latin typeface="Raleway"/>
                <a:ea typeface="Raleway"/>
                <a:cs typeface="Raleway"/>
                <a:sym typeface="Raleway"/>
              </a:rPr>
              <a:t>• Να </a:t>
            </a:r>
            <a:r>
              <a:rPr lang="en-US" sz="3000" b="1" dirty="0" err="1">
                <a:solidFill>
                  <a:srgbClr val="804F3B"/>
                </a:solidFill>
                <a:latin typeface="Raleway Bold"/>
                <a:ea typeface="Raleway Bold"/>
                <a:cs typeface="Raleway Bold"/>
                <a:sym typeface="Raleway Bold"/>
              </a:rPr>
              <a:t>εκφράζουν</a:t>
            </a:r>
            <a:r>
              <a:rPr lang="en-US" sz="3000" b="1" dirty="0">
                <a:solidFill>
                  <a:srgbClr val="804F3B"/>
                </a:solidFill>
                <a:latin typeface="Raleway Bold"/>
                <a:ea typeface="Raleway Bold"/>
                <a:cs typeface="Raleway Bold"/>
                <a:sym typeface="Raleway Bold"/>
              </a:rPr>
              <a:t> </a:t>
            </a:r>
            <a:r>
              <a:rPr lang="en-US" sz="3000" dirty="0" err="1">
                <a:solidFill>
                  <a:srgbClr val="804F3B"/>
                </a:solidFill>
                <a:latin typeface="Raleway"/>
                <a:ea typeface="Raleway"/>
                <a:cs typeface="Raleway"/>
                <a:sym typeface="Raleway"/>
              </a:rPr>
              <a:t>ελεύθερ</a:t>
            </a:r>
            <a:r>
              <a:rPr lang="en-US" sz="3000" dirty="0">
                <a:solidFill>
                  <a:srgbClr val="804F3B"/>
                </a:solidFill>
                <a:latin typeface="Raleway"/>
                <a:ea typeface="Raleway"/>
                <a:cs typeface="Raleway"/>
                <a:sym typeface="Raleway"/>
              </a:rPr>
              <a:t>α αυτό που νιώθουν και να ξέρουν ότι οι άλλοι </a:t>
            </a:r>
          </a:p>
          <a:p>
            <a:pPr algn="ctr">
              <a:lnSpc>
                <a:spcPts val="5486"/>
              </a:lnSpc>
            </a:pPr>
            <a:r>
              <a:rPr lang="en-US" sz="3000" dirty="0" err="1">
                <a:solidFill>
                  <a:srgbClr val="804F3B"/>
                </a:solidFill>
                <a:latin typeface="Raleway"/>
                <a:ea typeface="Raleway"/>
                <a:cs typeface="Raleway"/>
                <a:sym typeface="Raleway"/>
              </a:rPr>
              <a:t>τους</a:t>
            </a:r>
            <a:r>
              <a:rPr lang="en-US" sz="3000" dirty="0">
                <a:solidFill>
                  <a:srgbClr val="804F3B"/>
                </a:solidFill>
                <a:latin typeface="Raleway"/>
                <a:ea typeface="Raleway"/>
                <a:cs typeface="Raleway"/>
                <a:sym typeface="Raleway"/>
              </a:rPr>
              <a:t> </a:t>
            </a:r>
            <a:r>
              <a:rPr lang="en-US" sz="3000" b="1" dirty="0">
                <a:solidFill>
                  <a:srgbClr val="804F3B"/>
                </a:solidFill>
                <a:latin typeface="Raleway Bold"/>
                <a:ea typeface="Raleway Bold"/>
                <a:cs typeface="Raleway Bold"/>
                <a:sym typeface="Raleway Bold"/>
              </a:rPr>
              <a:t>ακούνε </a:t>
            </a:r>
            <a:r>
              <a:rPr lang="en-US" sz="3000" dirty="0">
                <a:solidFill>
                  <a:srgbClr val="804F3B"/>
                </a:solidFill>
                <a:latin typeface="Raleway"/>
                <a:ea typeface="Raleway"/>
                <a:cs typeface="Raleway"/>
                <a:sym typeface="Raleway"/>
              </a:rPr>
              <a:t>και τους </a:t>
            </a:r>
            <a:r>
              <a:rPr lang="en-US" sz="3000" b="1" dirty="0">
                <a:solidFill>
                  <a:srgbClr val="804F3B"/>
                </a:solidFill>
                <a:latin typeface="Raleway Bold"/>
                <a:ea typeface="Raleway Bold"/>
                <a:cs typeface="Raleway Bold"/>
                <a:sym typeface="Raleway Bold"/>
              </a:rPr>
              <a:t>καταλαβαίνουν</a:t>
            </a:r>
            <a:r>
              <a:rPr lang="en-US" sz="3000" dirty="0">
                <a:solidFill>
                  <a:srgbClr val="804F3B"/>
                </a:solidFill>
                <a:latin typeface="Raleway"/>
                <a:ea typeface="Raleway"/>
                <a:cs typeface="Raleway"/>
                <a:sym typeface="Raleway"/>
              </a:rPr>
              <a:t>.</a:t>
            </a:r>
          </a:p>
          <a:p>
            <a:pPr algn="ctr">
              <a:lnSpc>
                <a:spcPts val="5486"/>
              </a:lnSpc>
            </a:pPr>
            <a:r>
              <a:rPr lang="en-US" sz="3000" dirty="0">
                <a:solidFill>
                  <a:srgbClr val="804F3B"/>
                </a:solidFill>
                <a:latin typeface="Raleway"/>
                <a:ea typeface="Raleway"/>
                <a:cs typeface="Raleway"/>
                <a:sym typeface="Raleway"/>
              </a:rPr>
              <a:t>• Να </a:t>
            </a:r>
            <a:r>
              <a:rPr lang="en-US" sz="3000" dirty="0" err="1">
                <a:solidFill>
                  <a:srgbClr val="804F3B"/>
                </a:solidFill>
                <a:latin typeface="Raleway"/>
                <a:ea typeface="Raleway"/>
                <a:cs typeface="Raleway"/>
                <a:sym typeface="Raleway"/>
              </a:rPr>
              <a:t>νιώθουν</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ότι</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έχουν</a:t>
            </a:r>
            <a:r>
              <a:rPr lang="en-US" sz="3000" dirty="0">
                <a:solidFill>
                  <a:srgbClr val="804F3B"/>
                </a:solidFill>
                <a:latin typeface="Raleway"/>
                <a:ea typeface="Raleway"/>
                <a:cs typeface="Raleway"/>
                <a:sym typeface="Raleway"/>
              </a:rPr>
              <a:t> </a:t>
            </a:r>
            <a:r>
              <a:rPr lang="en-US" sz="3000" u="sng" dirty="0" err="1">
                <a:solidFill>
                  <a:srgbClr val="804F3B"/>
                </a:solidFill>
                <a:latin typeface="Raleway"/>
                <a:ea typeface="Raleway"/>
                <a:cs typeface="Raleway"/>
                <a:sym typeface="Raleway"/>
              </a:rPr>
              <a:t>κά</a:t>
            </a:r>
            <a:r>
              <a:rPr lang="en-US" sz="3000" u="sng" dirty="0">
                <a:solidFill>
                  <a:srgbClr val="804F3B"/>
                </a:solidFill>
                <a:latin typeface="Raleway"/>
                <a:ea typeface="Raleway"/>
                <a:cs typeface="Raleway"/>
                <a:sym typeface="Raleway"/>
              </a:rPr>
              <a:t>ποιον έλεγχο </a:t>
            </a:r>
            <a:r>
              <a:rPr lang="en-US" sz="3000" dirty="0">
                <a:solidFill>
                  <a:srgbClr val="804F3B"/>
                </a:solidFill>
                <a:latin typeface="Raleway"/>
                <a:ea typeface="Raleway"/>
                <a:cs typeface="Raleway"/>
                <a:sym typeface="Raleway"/>
              </a:rPr>
              <a:t>σε όσα αντιμετωπίζουν.</a:t>
            </a:r>
          </a:p>
          <a:p>
            <a:pPr algn="ctr">
              <a:lnSpc>
                <a:spcPts val="5486"/>
              </a:lnSpc>
            </a:pPr>
            <a:r>
              <a:rPr lang="en-US" sz="3000" dirty="0">
                <a:solidFill>
                  <a:srgbClr val="804F3B"/>
                </a:solidFill>
                <a:latin typeface="Raleway"/>
                <a:ea typeface="Raleway"/>
                <a:cs typeface="Raleway"/>
                <a:sym typeface="Raleway"/>
              </a:rPr>
              <a:t>• Να </a:t>
            </a:r>
            <a:r>
              <a:rPr lang="en-US" sz="3000" dirty="0" err="1">
                <a:solidFill>
                  <a:srgbClr val="804F3B"/>
                </a:solidFill>
                <a:latin typeface="Raleway"/>
                <a:ea typeface="Raleway"/>
                <a:cs typeface="Raleway"/>
                <a:sym typeface="Raleway"/>
              </a:rPr>
              <a:t>έχουν</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μι</a:t>
            </a:r>
            <a:r>
              <a:rPr lang="en-US" sz="3000" dirty="0">
                <a:solidFill>
                  <a:srgbClr val="804F3B"/>
                </a:solidFill>
                <a:latin typeface="Raleway"/>
                <a:ea typeface="Raleway"/>
                <a:cs typeface="Raleway"/>
                <a:sym typeface="Raleway"/>
              </a:rPr>
              <a:t>α </a:t>
            </a:r>
            <a:r>
              <a:rPr lang="en-US" sz="3000" b="1" dirty="0">
                <a:solidFill>
                  <a:srgbClr val="804F3B"/>
                </a:solidFill>
                <a:latin typeface="Raleway Bold"/>
                <a:ea typeface="Raleway Bold"/>
                <a:cs typeface="Raleway Bold"/>
                <a:sym typeface="Raleway Bold"/>
              </a:rPr>
              <a:t>φυσιολογική εξέλιξη </a:t>
            </a:r>
            <a:r>
              <a:rPr lang="en-US" sz="3000" dirty="0">
                <a:solidFill>
                  <a:srgbClr val="804F3B"/>
                </a:solidFill>
                <a:latin typeface="Raleway"/>
                <a:ea typeface="Raleway"/>
                <a:cs typeface="Raleway"/>
                <a:sym typeface="Raleway"/>
              </a:rPr>
              <a:t>ανάλογη με το εξελικτικό τους στάδιο.</a:t>
            </a:r>
          </a:p>
          <a:p>
            <a:pPr algn="ctr">
              <a:lnSpc>
                <a:spcPts val="5486"/>
              </a:lnSpc>
            </a:pPr>
            <a:r>
              <a:rPr lang="en-US" sz="3000" dirty="0">
                <a:solidFill>
                  <a:srgbClr val="804F3B"/>
                </a:solidFill>
                <a:latin typeface="Raleway"/>
                <a:ea typeface="Raleway"/>
                <a:cs typeface="Raleway"/>
                <a:sym typeface="Raleway"/>
              </a:rPr>
              <a:t>• Να </a:t>
            </a:r>
            <a:r>
              <a:rPr lang="en-US" sz="3000" b="1" dirty="0" err="1">
                <a:solidFill>
                  <a:srgbClr val="804F3B"/>
                </a:solidFill>
                <a:latin typeface="Raleway Bold"/>
                <a:ea typeface="Raleway Bold"/>
                <a:cs typeface="Raleway Bold"/>
                <a:sym typeface="Raleway Bold"/>
              </a:rPr>
              <a:t>συμμετέχουν</a:t>
            </a:r>
            <a:r>
              <a:rPr lang="en-US" sz="3000" b="1" dirty="0">
                <a:solidFill>
                  <a:srgbClr val="804F3B"/>
                </a:solidFill>
                <a:latin typeface="Raleway Bold"/>
                <a:ea typeface="Raleway Bold"/>
                <a:cs typeface="Raleway Bold"/>
                <a:sym typeface="Raleway Bold"/>
              </a:rPr>
              <a:t> </a:t>
            </a:r>
            <a:r>
              <a:rPr lang="en-US" sz="3000" dirty="0" err="1">
                <a:solidFill>
                  <a:srgbClr val="804F3B"/>
                </a:solidFill>
                <a:latin typeface="Raleway"/>
                <a:ea typeface="Raleway"/>
                <a:cs typeface="Raleway"/>
                <a:sym typeface="Raleway"/>
              </a:rPr>
              <a:t>στη</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ζωή</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του</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σχολείου</a:t>
            </a:r>
            <a:r>
              <a:rPr lang="en-US" sz="3000" dirty="0">
                <a:solidFill>
                  <a:srgbClr val="804F3B"/>
                </a:solidFill>
                <a:latin typeface="Raleway"/>
                <a:ea typeface="Raleway"/>
                <a:cs typeface="Raleway"/>
                <a:sym typeface="Raleway"/>
              </a:rPr>
              <a:t>.</a:t>
            </a:r>
          </a:p>
          <a:p>
            <a:pPr algn="ctr">
              <a:lnSpc>
                <a:spcPts val="5486"/>
              </a:lnSpc>
            </a:pPr>
            <a:r>
              <a:rPr lang="en-US" sz="3000" dirty="0">
                <a:solidFill>
                  <a:srgbClr val="804F3B"/>
                </a:solidFill>
                <a:latin typeface="Raleway"/>
                <a:ea typeface="Raleway"/>
                <a:cs typeface="Raleway"/>
                <a:sym typeface="Raleway"/>
              </a:rPr>
              <a:t>• Να </a:t>
            </a:r>
            <a:r>
              <a:rPr lang="en-US" sz="3000" b="1" dirty="0" err="1">
                <a:solidFill>
                  <a:srgbClr val="804F3B"/>
                </a:solidFill>
                <a:latin typeface="Raleway Bold"/>
                <a:ea typeface="Raleway Bold"/>
                <a:cs typeface="Raleway Bold"/>
                <a:sym typeface="Raleway Bold"/>
              </a:rPr>
              <a:t>μην</a:t>
            </a:r>
            <a:r>
              <a:rPr lang="en-US" sz="3000" b="1" dirty="0">
                <a:solidFill>
                  <a:srgbClr val="804F3B"/>
                </a:solidFill>
                <a:latin typeface="Raleway Bold"/>
                <a:ea typeface="Raleway Bold"/>
                <a:cs typeface="Raleway Bold"/>
                <a:sym typeface="Raleway Bold"/>
              </a:rPr>
              <a:t> </a:t>
            </a:r>
            <a:r>
              <a:rPr lang="en-US" sz="3000" b="1" dirty="0" err="1">
                <a:solidFill>
                  <a:srgbClr val="804F3B"/>
                </a:solidFill>
                <a:latin typeface="Raleway Bold"/>
                <a:ea typeface="Raleway Bold"/>
                <a:cs typeface="Raleway Bold"/>
                <a:sym typeface="Raleway Bold"/>
              </a:rPr>
              <a:t>υστερούν</a:t>
            </a:r>
            <a:r>
              <a:rPr lang="en-US" sz="3000" dirty="0">
                <a:solidFill>
                  <a:srgbClr val="804F3B"/>
                </a:solidFill>
                <a:latin typeface="Raleway"/>
                <a:ea typeface="Raleway"/>
                <a:cs typeface="Raleway"/>
                <a:sym typeface="Raleway"/>
              </a:rPr>
              <a:t> π</a:t>
            </a:r>
            <a:r>
              <a:rPr lang="en-US" sz="3000" dirty="0" err="1">
                <a:solidFill>
                  <a:srgbClr val="804F3B"/>
                </a:solidFill>
                <a:latin typeface="Raleway"/>
                <a:ea typeface="Raleway"/>
                <a:cs typeface="Raleway"/>
                <a:sym typeface="Raleway"/>
              </a:rPr>
              <a:t>ολύ</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συγκριτικά</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με</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του</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συνομηλίκους</a:t>
            </a:r>
            <a:r>
              <a:rPr lang="en-US" sz="3000" dirty="0">
                <a:solidFill>
                  <a:srgbClr val="804F3B"/>
                </a:solidFill>
                <a:latin typeface="Raleway"/>
                <a:ea typeface="Raleway"/>
                <a:cs typeface="Raleway"/>
                <a:sym typeface="Raleway"/>
              </a:rPr>
              <a:t> και </a:t>
            </a:r>
          </a:p>
          <a:p>
            <a:pPr algn="ctr">
              <a:lnSpc>
                <a:spcPts val="5486"/>
              </a:lnSpc>
            </a:pPr>
            <a:r>
              <a:rPr lang="en-US" sz="3000" dirty="0">
                <a:solidFill>
                  <a:srgbClr val="804F3B"/>
                </a:solidFill>
                <a:latin typeface="Raleway"/>
                <a:ea typeface="Raleway"/>
                <a:cs typeface="Raleway"/>
                <a:sym typeface="Raleway"/>
              </a:rPr>
              <a:t>να </a:t>
            </a:r>
            <a:r>
              <a:rPr lang="en-US" sz="3000" dirty="0" err="1">
                <a:solidFill>
                  <a:srgbClr val="804F3B"/>
                </a:solidFill>
                <a:latin typeface="Raleway"/>
                <a:ea typeface="Raleway"/>
                <a:cs typeface="Raleway"/>
                <a:sym typeface="Raleway"/>
              </a:rPr>
              <a:t>νιώθουν</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ότι</a:t>
            </a:r>
            <a:r>
              <a:rPr lang="en-US" sz="3000" dirty="0">
                <a:solidFill>
                  <a:srgbClr val="804F3B"/>
                </a:solidFill>
                <a:latin typeface="Raleway"/>
                <a:ea typeface="Raleway"/>
                <a:cs typeface="Raleway"/>
                <a:sym typeface="Raleway"/>
              </a:rPr>
              <a:t> </a:t>
            </a:r>
            <a:r>
              <a:rPr lang="en-US" sz="3000" dirty="0" err="1">
                <a:solidFill>
                  <a:srgbClr val="804F3B"/>
                </a:solidFill>
                <a:latin typeface="Raleway"/>
                <a:ea typeface="Raleway"/>
                <a:cs typeface="Raleway"/>
                <a:sym typeface="Raleway"/>
              </a:rPr>
              <a:t>είν</a:t>
            </a:r>
            <a:r>
              <a:rPr lang="en-US" sz="3000" dirty="0">
                <a:solidFill>
                  <a:srgbClr val="804F3B"/>
                </a:solidFill>
                <a:latin typeface="Raleway"/>
                <a:ea typeface="Raleway"/>
                <a:cs typeface="Raleway"/>
                <a:sym typeface="Raleway"/>
              </a:rPr>
              <a:t>αι </a:t>
            </a:r>
            <a:r>
              <a:rPr lang="en-US" sz="3000" b="1" dirty="0">
                <a:solidFill>
                  <a:srgbClr val="804F3B"/>
                </a:solidFill>
                <a:latin typeface="Raleway Bold"/>
                <a:ea typeface="Raleway Bold"/>
                <a:cs typeface="Raleway Bold"/>
                <a:sym typeface="Raleway Bold"/>
              </a:rPr>
              <a:t>αγαπητά </a:t>
            </a:r>
            <a:r>
              <a:rPr lang="en-US" sz="3000" dirty="0">
                <a:solidFill>
                  <a:srgbClr val="804F3B"/>
                </a:solidFill>
                <a:latin typeface="Raleway"/>
                <a:ea typeface="Raleway"/>
                <a:cs typeface="Raleway"/>
                <a:sym typeface="Raleway"/>
              </a:rPr>
              <a:t>και </a:t>
            </a:r>
            <a:r>
              <a:rPr lang="en-US" sz="3000" b="1" dirty="0">
                <a:solidFill>
                  <a:srgbClr val="804F3B"/>
                </a:solidFill>
                <a:latin typeface="Raleway Bold"/>
                <a:ea typeface="Raleway Bold"/>
                <a:cs typeface="Raleway Bold"/>
                <a:sym typeface="Raleway Bold"/>
              </a:rPr>
              <a:t>αποδεκτά </a:t>
            </a:r>
            <a:r>
              <a:rPr lang="en-US" sz="3000" dirty="0">
                <a:solidFill>
                  <a:srgbClr val="804F3B"/>
                </a:solidFill>
                <a:latin typeface="Raleway"/>
                <a:ea typeface="Raleway"/>
                <a:cs typeface="Raleway"/>
                <a:sym typeface="Raleway"/>
              </a:rPr>
              <a:t>από τους συμμαθητές τους.</a:t>
            </a:r>
          </a:p>
          <a:p>
            <a:pPr algn="ctr">
              <a:lnSpc>
                <a:spcPts val="6559"/>
              </a:lnSpc>
            </a:pPr>
            <a:r>
              <a:rPr lang="en-US" sz="3000" dirty="0">
                <a:solidFill>
                  <a:srgbClr val="804F3B"/>
                </a:solidFill>
                <a:latin typeface="Raleway"/>
                <a:ea typeface="Raleway"/>
                <a:cs typeface="Raleway"/>
                <a:sym typeface="Raleway"/>
              </a:rPr>
              <a:t>• </a:t>
            </a:r>
            <a:r>
              <a:rPr lang="en-US" sz="3000" b="1" dirty="0">
                <a:solidFill>
                  <a:srgbClr val="804F3B"/>
                </a:solidFill>
                <a:latin typeface="Raleway Bold"/>
                <a:ea typeface="Raleway Bold"/>
                <a:cs typeface="Raleway Bold"/>
                <a:sym typeface="Raleway Bold"/>
              </a:rPr>
              <a:t>Να π</a:t>
            </a:r>
            <a:r>
              <a:rPr lang="en-US" sz="3000" b="1" dirty="0" err="1">
                <a:solidFill>
                  <a:srgbClr val="804F3B"/>
                </a:solidFill>
                <a:latin typeface="Raleway Bold"/>
                <a:ea typeface="Raleway Bold"/>
                <a:cs typeface="Raleway Bold"/>
                <a:sym typeface="Raleway Bold"/>
              </a:rPr>
              <a:t>ερνάνε</a:t>
            </a:r>
            <a:r>
              <a:rPr lang="en-US" sz="3000" b="1" dirty="0">
                <a:solidFill>
                  <a:srgbClr val="804F3B"/>
                </a:solidFill>
                <a:latin typeface="Raleway Bold"/>
                <a:ea typeface="Raleway Bold"/>
                <a:cs typeface="Raleway Bold"/>
                <a:sym typeface="Raleway Bold"/>
              </a:rPr>
              <a:t> κα</a:t>
            </a:r>
            <a:r>
              <a:rPr lang="en-US" sz="3000" b="1" dirty="0" err="1">
                <a:solidFill>
                  <a:srgbClr val="804F3B"/>
                </a:solidFill>
                <a:latin typeface="Raleway Bold"/>
                <a:ea typeface="Raleway Bold"/>
                <a:cs typeface="Raleway Bold"/>
                <a:sym typeface="Raleway Bold"/>
              </a:rPr>
              <a:t>λά</a:t>
            </a:r>
            <a:r>
              <a:rPr lang="en-US" sz="3000" b="1" dirty="0">
                <a:solidFill>
                  <a:srgbClr val="804F3B"/>
                </a:solidFill>
                <a:latin typeface="Raleway Bold"/>
                <a:ea typeface="Raleway Bold"/>
                <a:cs typeface="Raleway Bold"/>
                <a:sym typeface="Raleway Bold"/>
              </a:rPr>
              <a:t>, πα</a:t>
            </a:r>
            <a:r>
              <a:rPr lang="en-US" sz="3000" b="1" dirty="0" err="1">
                <a:solidFill>
                  <a:srgbClr val="804F3B"/>
                </a:solidFill>
                <a:latin typeface="Raleway Bold"/>
                <a:ea typeface="Raleway Bold"/>
                <a:cs typeface="Raleway Bold"/>
                <a:sym typeface="Raleway Bold"/>
              </a:rPr>
              <a:t>ρά</a:t>
            </a:r>
            <a:r>
              <a:rPr lang="en-US" sz="3000" b="1" dirty="0">
                <a:solidFill>
                  <a:srgbClr val="804F3B"/>
                </a:solidFill>
                <a:latin typeface="Raleway Bold"/>
                <a:ea typeface="Raleway Bold"/>
                <a:cs typeface="Raleway Bold"/>
                <a:sym typeface="Raleway Bold"/>
              </a:rPr>
              <a:t> </a:t>
            </a:r>
            <a:r>
              <a:rPr lang="en-US" sz="3000" b="1" dirty="0" err="1">
                <a:solidFill>
                  <a:srgbClr val="804F3B"/>
                </a:solidFill>
                <a:latin typeface="Raleway Bold"/>
                <a:ea typeface="Raleway Bold"/>
                <a:cs typeface="Raleway Bold"/>
                <a:sym typeface="Raleway Bold"/>
              </a:rPr>
              <a:t>τις</a:t>
            </a:r>
            <a:r>
              <a:rPr lang="en-US" sz="3000" b="1" dirty="0">
                <a:solidFill>
                  <a:srgbClr val="804F3B"/>
                </a:solidFill>
                <a:latin typeface="Raleway Bold"/>
                <a:ea typeface="Raleway Bold"/>
                <a:cs typeface="Raleway Bold"/>
                <a:sym typeface="Raleway Bold"/>
              </a:rPr>
              <a:t> π</a:t>
            </a:r>
            <a:r>
              <a:rPr lang="en-US" sz="3000" b="1" dirty="0" err="1">
                <a:solidFill>
                  <a:srgbClr val="804F3B"/>
                </a:solidFill>
                <a:latin typeface="Raleway Bold"/>
                <a:ea typeface="Raleway Bold"/>
                <a:cs typeface="Raleway Bold"/>
                <a:sym typeface="Raleway Bold"/>
              </a:rPr>
              <a:t>ροκλήσεις</a:t>
            </a:r>
            <a:r>
              <a:rPr lang="en-US" sz="3000" b="1" dirty="0">
                <a:solidFill>
                  <a:srgbClr val="804F3B"/>
                </a:solidFill>
                <a:latin typeface="Raleway Bold"/>
                <a:ea typeface="Raleway Bold"/>
                <a:cs typeface="Raleway Bold"/>
                <a:sym typeface="Raleway Bold"/>
              </a:rPr>
              <a:t> π</a:t>
            </a:r>
            <a:r>
              <a:rPr lang="en-US" sz="3000" b="1" dirty="0" err="1">
                <a:solidFill>
                  <a:srgbClr val="804F3B"/>
                </a:solidFill>
                <a:latin typeface="Raleway Bold"/>
                <a:ea typeface="Raleway Bold"/>
                <a:cs typeface="Raleway Bold"/>
                <a:sym typeface="Raleway Bold"/>
              </a:rPr>
              <a:t>ου</a:t>
            </a:r>
            <a:r>
              <a:rPr lang="en-US" sz="3000" b="1" dirty="0">
                <a:solidFill>
                  <a:srgbClr val="804F3B"/>
                </a:solidFill>
                <a:latin typeface="Raleway Bold"/>
                <a:ea typeface="Raleway Bold"/>
                <a:cs typeface="Raleway Bold"/>
                <a:sym typeface="Raleway Bold"/>
              </a:rPr>
              <a:t> επιβ</a:t>
            </a:r>
            <a:r>
              <a:rPr lang="en-US" sz="3000" b="1" dirty="0" err="1">
                <a:solidFill>
                  <a:srgbClr val="804F3B"/>
                </a:solidFill>
                <a:latin typeface="Raleway Bold"/>
                <a:ea typeface="Raleway Bold"/>
                <a:cs typeface="Raleway Bold"/>
                <a:sym typeface="Raleway Bold"/>
              </a:rPr>
              <a:t>άλλει</a:t>
            </a:r>
            <a:r>
              <a:rPr lang="en-US" sz="3000" b="1" dirty="0">
                <a:solidFill>
                  <a:srgbClr val="804F3B"/>
                </a:solidFill>
                <a:latin typeface="Raleway Bold"/>
                <a:ea typeface="Raleway Bold"/>
                <a:cs typeface="Raleway Bold"/>
                <a:sym typeface="Raleway Bold"/>
              </a:rPr>
              <a:t> η α</a:t>
            </a:r>
            <a:r>
              <a:rPr lang="en-US" sz="3000" b="1" dirty="0" err="1">
                <a:solidFill>
                  <a:srgbClr val="804F3B"/>
                </a:solidFill>
                <a:latin typeface="Raleway Bold"/>
                <a:ea typeface="Raleway Bold"/>
                <a:cs typeface="Raleway Bold"/>
                <a:sym typeface="Raleway Bold"/>
              </a:rPr>
              <a:t>σθένει</a:t>
            </a:r>
            <a:r>
              <a:rPr lang="en-US" sz="3000" b="1" dirty="0">
                <a:solidFill>
                  <a:srgbClr val="804F3B"/>
                </a:solidFill>
                <a:latin typeface="Raleway Bold"/>
                <a:ea typeface="Raleway Bold"/>
                <a:cs typeface="Raleway Bold"/>
                <a:sym typeface="Raleway Bold"/>
              </a:rPr>
              <a:t>α και η θεραπεία της.</a:t>
            </a:r>
          </a:p>
          <a:p>
            <a:pPr algn="ctr">
              <a:lnSpc>
                <a:spcPts val="5486"/>
              </a:lnSpc>
            </a:pPr>
            <a:r>
              <a:rPr lang="en-US" sz="3000" dirty="0">
                <a:solidFill>
                  <a:srgbClr val="804F3B"/>
                </a:solidFill>
                <a:latin typeface="Raleway"/>
                <a:ea typeface="Raleway"/>
                <a:cs typeface="Raleway"/>
                <a:sym typeface="Raleway"/>
              </a:rPr>
              <a:t>• </a:t>
            </a:r>
            <a:r>
              <a:rPr lang="en-US" sz="3000" u="sng" dirty="0">
                <a:solidFill>
                  <a:srgbClr val="804F3B"/>
                </a:solidFill>
                <a:latin typeface="Raleway"/>
                <a:ea typeface="Raleway"/>
                <a:cs typeface="Raleway"/>
                <a:sym typeface="Raleway"/>
              </a:rPr>
              <a:t>Να </a:t>
            </a:r>
            <a:r>
              <a:rPr lang="en-US" sz="3000" u="sng" dirty="0" err="1">
                <a:solidFill>
                  <a:srgbClr val="804F3B"/>
                </a:solidFill>
                <a:latin typeface="Raleway"/>
                <a:ea typeface="Raleway"/>
                <a:cs typeface="Raleway"/>
                <a:sym typeface="Raleway"/>
              </a:rPr>
              <a:t>θέτουν</a:t>
            </a:r>
            <a:r>
              <a:rPr lang="en-US" sz="3000" u="sng" dirty="0">
                <a:solidFill>
                  <a:srgbClr val="804F3B"/>
                </a:solidFill>
                <a:latin typeface="Raleway"/>
                <a:ea typeface="Raleway"/>
                <a:cs typeface="Raleway"/>
                <a:sym typeface="Raleway"/>
              </a:rPr>
              <a:t> </a:t>
            </a:r>
            <a:r>
              <a:rPr lang="en-US" sz="3000" u="sng" dirty="0" err="1">
                <a:solidFill>
                  <a:srgbClr val="804F3B"/>
                </a:solidFill>
                <a:latin typeface="Raleway"/>
                <a:ea typeface="Raleway"/>
                <a:cs typeface="Raleway"/>
                <a:sym typeface="Raleway"/>
              </a:rPr>
              <a:t>στόχους</a:t>
            </a:r>
            <a:r>
              <a:rPr lang="en-US" sz="3000" u="sng" dirty="0">
                <a:solidFill>
                  <a:srgbClr val="804F3B"/>
                </a:solidFill>
                <a:latin typeface="Raleway"/>
                <a:ea typeface="Raleway"/>
                <a:cs typeface="Raleway"/>
                <a:sym typeface="Raleway"/>
              </a:rPr>
              <a:t>, να </a:t>
            </a:r>
            <a:r>
              <a:rPr lang="en-US" sz="3000" u="sng" dirty="0" err="1">
                <a:solidFill>
                  <a:srgbClr val="804F3B"/>
                </a:solidFill>
                <a:latin typeface="Raleway"/>
                <a:ea typeface="Raleway"/>
                <a:cs typeface="Raleway"/>
                <a:sym typeface="Raleway"/>
              </a:rPr>
              <a:t>ονειρεύοντ</a:t>
            </a:r>
            <a:r>
              <a:rPr lang="en-US" sz="3000" u="sng" dirty="0">
                <a:solidFill>
                  <a:srgbClr val="804F3B"/>
                </a:solidFill>
                <a:latin typeface="Raleway"/>
                <a:ea typeface="Raleway"/>
                <a:cs typeface="Raleway"/>
                <a:sym typeface="Raleway"/>
              </a:rPr>
              <a:t>αι και να ελπίζουν</a:t>
            </a:r>
            <a:r>
              <a:rPr lang="en-US" sz="3000" dirty="0">
                <a:solidFill>
                  <a:srgbClr val="804F3B"/>
                </a:solidFill>
                <a:latin typeface="Raleway"/>
                <a:ea typeface="Raleway"/>
                <a:cs typeface="Raleway"/>
                <a:sym typeface="Raleway"/>
              </a:rPr>
              <a:t>.</a:t>
            </a:r>
          </a:p>
          <a:p>
            <a:pPr algn="ctr">
              <a:lnSpc>
                <a:spcPts val="5486"/>
              </a:lnSpc>
            </a:pPr>
            <a:r>
              <a:rPr lang="en-US" sz="3000" dirty="0">
                <a:solidFill>
                  <a:srgbClr val="804F3B"/>
                </a:solidFill>
                <a:latin typeface="Raleway"/>
                <a:ea typeface="Raleway"/>
                <a:cs typeface="Raleway"/>
                <a:sym typeface="Raleway"/>
              </a:rPr>
              <a:t>(Παπα</a:t>
            </a:r>
            <a:r>
              <a:rPr lang="en-US" sz="3000" dirty="0" err="1">
                <a:solidFill>
                  <a:srgbClr val="804F3B"/>
                </a:solidFill>
                <a:latin typeface="Raleway"/>
                <a:ea typeface="Raleway"/>
                <a:cs typeface="Raleway"/>
                <a:sym typeface="Raleway"/>
              </a:rPr>
              <a:t>δάτου</a:t>
            </a:r>
            <a:r>
              <a:rPr lang="en-US" sz="3000" dirty="0">
                <a:solidFill>
                  <a:srgbClr val="804F3B"/>
                </a:solidFill>
                <a:latin typeface="Raleway"/>
                <a:ea typeface="Raleway"/>
                <a:cs typeface="Raleway"/>
                <a:sym typeface="Raleway"/>
              </a:rPr>
              <a:t> &amp; Καμπ</a:t>
            </a:r>
            <a:r>
              <a:rPr lang="en-US" sz="3000" dirty="0" err="1">
                <a:solidFill>
                  <a:srgbClr val="804F3B"/>
                </a:solidFill>
                <a:latin typeface="Raleway"/>
                <a:ea typeface="Raleway"/>
                <a:cs typeface="Raleway"/>
                <a:sym typeface="Raleway"/>
              </a:rPr>
              <a:t>έρη</a:t>
            </a:r>
            <a:r>
              <a:rPr lang="en-US" sz="3000" dirty="0">
                <a:solidFill>
                  <a:srgbClr val="804F3B"/>
                </a:solidFill>
                <a:latin typeface="Raleway"/>
                <a:ea typeface="Raleway"/>
                <a:cs typeface="Raleway"/>
                <a:sym typeface="Raleway"/>
              </a:rPr>
              <a:t>, 2013, σ. 48)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6" name="TextBox 6"/>
          <p:cNvSpPr txBox="1"/>
          <p:nvPr/>
        </p:nvSpPr>
        <p:spPr>
          <a:xfrm rot="5400000">
            <a:off x="16155522" y="1814192"/>
            <a:ext cx="2765364"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7" name="TextBox 7"/>
          <p:cNvSpPr txBox="1"/>
          <p:nvPr/>
        </p:nvSpPr>
        <p:spPr>
          <a:xfrm>
            <a:off x="1192073" y="1832087"/>
            <a:ext cx="5366747" cy="530466"/>
          </a:xfrm>
          <a:prstGeom prst="rect">
            <a:avLst/>
          </a:prstGeom>
        </p:spPr>
        <p:txBody>
          <a:bodyPr lIns="0" tIns="0" rIns="0" bIns="0" rtlCol="0" anchor="t">
            <a:spAutoFit/>
          </a:bodyPr>
          <a:lstStyle/>
          <a:p>
            <a:pPr algn="l">
              <a:lnSpc>
                <a:spcPts val="4479"/>
              </a:lnSpc>
            </a:pPr>
            <a:r>
              <a:rPr lang="en-US" sz="2799" b="1" dirty="0" err="1">
                <a:solidFill>
                  <a:srgbClr val="804F3B"/>
                </a:solidFill>
                <a:latin typeface="Radley"/>
                <a:ea typeface="Radley"/>
                <a:cs typeface="Radley"/>
                <a:sym typeface="Radley"/>
              </a:rPr>
              <a:t>Ακ</a:t>
            </a:r>
            <a:r>
              <a:rPr lang="en-US" sz="2799" b="1" dirty="0">
                <a:solidFill>
                  <a:srgbClr val="804F3B"/>
                </a:solidFill>
                <a:latin typeface="Radley"/>
                <a:ea typeface="Radley"/>
                <a:cs typeface="Radley"/>
                <a:sym typeface="Radley"/>
              </a:rPr>
              <a:t>αδημαϊκή Επίδοση</a:t>
            </a:r>
          </a:p>
        </p:txBody>
      </p:sp>
      <p:sp>
        <p:nvSpPr>
          <p:cNvPr id="8" name="TextBox 8"/>
          <p:cNvSpPr txBox="1"/>
          <p:nvPr/>
        </p:nvSpPr>
        <p:spPr>
          <a:xfrm>
            <a:off x="7831217" y="1689703"/>
            <a:ext cx="8552970" cy="6269280"/>
          </a:xfrm>
          <a:prstGeom prst="rect">
            <a:avLst/>
          </a:prstGeom>
        </p:spPr>
        <p:txBody>
          <a:bodyPr lIns="0" tIns="0" rIns="0" bIns="0" rtlCol="0" anchor="t">
            <a:spAutoFit/>
          </a:bodyPr>
          <a:lstStyle/>
          <a:p>
            <a:pPr algn="l">
              <a:lnSpc>
                <a:spcPts val="5515"/>
              </a:lnSpc>
            </a:pPr>
            <a:r>
              <a:rPr lang="en-US" sz="2800" dirty="0" err="1">
                <a:solidFill>
                  <a:srgbClr val="804F3B"/>
                </a:solidFill>
                <a:latin typeface="Radley"/>
                <a:ea typeface="Radley"/>
                <a:cs typeface="Radley"/>
                <a:sym typeface="Radley"/>
              </a:rPr>
              <a:t>Τρεις</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είν</a:t>
            </a:r>
            <a:r>
              <a:rPr lang="en-US" sz="2800" dirty="0">
                <a:solidFill>
                  <a:srgbClr val="804F3B"/>
                </a:solidFill>
                <a:latin typeface="Radley"/>
                <a:ea typeface="Radley"/>
                <a:cs typeface="Radley"/>
                <a:sym typeface="Radley"/>
              </a:rPr>
              <a:t>αι οι βασικοί άξονες στους οποίους ο/η εκπαιδευτικός και το σχολείο πρέπει να εστιάσει: </a:t>
            </a:r>
          </a:p>
          <a:p>
            <a:pPr algn="l">
              <a:lnSpc>
                <a:spcPts val="5515"/>
              </a:lnSpc>
            </a:pPr>
            <a:r>
              <a:rPr lang="en-US" sz="2800" dirty="0">
                <a:solidFill>
                  <a:srgbClr val="804F3B"/>
                </a:solidFill>
                <a:latin typeface="Radley"/>
                <a:ea typeface="Radley"/>
                <a:cs typeface="Radley"/>
                <a:sym typeface="Radley"/>
              </a:rPr>
              <a:t>α. να </a:t>
            </a:r>
            <a:r>
              <a:rPr lang="en-US" sz="2800" dirty="0" err="1">
                <a:solidFill>
                  <a:srgbClr val="804F3B"/>
                </a:solidFill>
                <a:latin typeface="Radley"/>
                <a:ea typeface="Radley"/>
                <a:cs typeface="Radley"/>
                <a:sym typeface="Radley"/>
              </a:rPr>
              <a:t>εξ</a:t>
            </a:r>
            <a:r>
              <a:rPr lang="en-US" sz="2800" dirty="0">
                <a:solidFill>
                  <a:srgbClr val="804F3B"/>
                </a:solidFill>
                <a:latin typeface="Radley"/>
                <a:ea typeface="Radley"/>
                <a:cs typeface="Radley"/>
                <a:sym typeface="Radley"/>
              </a:rPr>
              <a:t>ασφαλίσει ότι το άρρωστο παιδί δεν έχει μεγάλα εκπαιδευτικά κενά, </a:t>
            </a:r>
          </a:p>
          <a:p>
            <a:pPr algn="l">
              <a:lnSpc>
                <a:spcPts val="5515"/>
              </a:lnSpc>
            </a:pPr>
            <a:r>
              <a:rPr lang="en-US" sz="2800" dirty="0">
                <a:solidFill>
                  <a:srgbClr val="804F3B"/>
                </a:solidFill>
                <a:latin typeface="Radley"/>
                <a:ea typeface="Radley"/>
                <a:cs typeface="Radley"/>
                <a:sym typeface="Radley"/>
              </a:rPr>
              <a:t>β. </a:t>
            </a:r>
            <a:r>
              <a:rPr lang="en-US" sz="2800" dirty="0" err="1">
                <a:solidFill>
                  <a:srgbClr val="804F3B"/>
                </a:solidFill>
                <a:latin typeface="Radley"/>
                <a:ea typeface="Radley"/>
                <a:cs typeface="Radley"/>
                <a:sym typeface="Radley"/>
              </a:rPr>
              <a:t>εάν</a:t>
            </a:r>
            <a:r>
              <a:rPr lang="en-US" sz="2800" dirty="0">
                <a:solidFill>
                  <a:srgbClr val="804F3B"/>
                </a:solidFill>
                <a:latin typeface="Radley"/>
                <a:ea typeface="Radley"/>
                <a:cs typeface="Radley"/>
                <a:sym typeface="Radley"/>
              </a:rPr>
              <a:t> υπ</a:t>
            </a:r>
            <a:r>
              <a:rPr lang="en-US" sz="2800" dirty="0" err="1">
                <a:solidFill>
                  <a:srgbClr val="804F3B"/>
                </a:solidFill>
                <a:latin typeface="Radley"/>
                <a:ea typeface="Radley"/>
                <a:cs typeface="Radley"/>
                <a:sym typeface="Radley"/>
              </a:rPr>
              <a:t>άρχουν</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κενά</a:t>
            </a:r>
            <a:r>
              <a:rPr lang="en-US" sz="2800" dirty="0">
                <a:solidFill>
                  <a:srgbClr val="804F3B"/>
                </a:solidFill>
                <a:latin typeface="Radley"/>
                <a:ea typeface="Radley"/>
                <a:cs typeface="Radley"/>
                <a:sym typeface="Radley"/>
              </a:rPr>
              <a:t> να </a:t>
            </a:r>
            <a:r>
              <a:rPr lang="en-US" sz="2800" dirty="0" err="1">
                <a:solidFill>
                  <a:srgbClr val="804F3B"/>
                </a:solidFill>
                <a:latin typeface="Radley"/>
                <a:ea typeface="Radley"/>
                <a:cs typeface="Radley"/>
                <a:sym typeface="Radley"/>
              </a:rPr>
              <a:t>φροντίσει</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γι</a:t>
            </a:r>
            <a:r>
              <a:rPr lang="en-US" sz="2800" dirty="0">
                <a:solidFill>
                  <a:srgbClr val="804F3B"/>
                </a:solidFill>
                <a:latin typeface="Radley"/>
                <a:ea typeface="Radley"/>
                <a:cs typeface="Radley"/>
                <a:sym typeface="Radley"/>
              </a:rPr>
              <a:t>α την κάλυψή τους και </a:t>
            </a:r>
          </a:p>
          <a:p>
            <a:pPr algn="l">
              <a:lnSpc>
                <a:spcPts val="5515"/>
              </a:lnSpc>
            </a:pPr>
            <a:r>
              <a:rPr lang="en-US" sz="2800" dirty="0">
                <a:solidFill>
                  <a:srgbClr val="804F3B"/>
                </a:solidFill>
                <a:latin typeface="Radley"/>
                <a:ea typeface="Radley"/>
                <a:cs typeface="Radley"/>
                <a:sym typeface="Radley"/>
              </a:rPr>
              <a:t>γ. να </a:t>
            </a:r>
            <a:r>
              <a:rPr lang="en-US" sz="2800" dirty="0" err="1">
                <a:solidFill>
                  <a:srgbClr val="804F3B"/>
                </a:solidFill>
                <a:latin typeface="Radley"/>
                <a:ea typeface="Radley"/>
                <a:cs typeface="Radley"/>
                <a:sym typeface="Radley"/>
              </a:rPr>
              <a:t>θέτει</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στόχους</a:t>
            </a:r>
            <a:r>
              <a:rPr lang="en-US" sz="2800" dirty="0">
                <a:solidFill>
                  <a:srgbClr val="804F3B"/>
                </a:solidFill>
                <a:latin typeface="Radley"/>
                <a:ea typeface="Radley"/>
                <a:cs typeface="Radley"/>
                <a:sym typeface="Radley"/>
              </a:rPr>
              <a:t> </a:t>
            </a:r>
            <a:r>
              <a:rPr lang="en-US" sz="2800" dirty="0" err="1">
                <a:solidFill>
                  <a:srgbClr val="804F3B"/>
                </a:solidFill>
                <a:latin typeface="Radley"/>
                <a:ea typeface="Radley"/>
                <a:cs typeface="Radley"/>
                <a:sym typeface="Radley"/>
              </a:rPr>
              <a:t>ρε</a:t>
            </a:r>
            <a:r>
              <a:rPr lang="en-US" sz="2800" dirty="0">
                <a:solidFill>
                  <a:srgbClr val="804F3B"/>
                </a:solidFill>
                <a:latin typeface="Radley"/>
                <a:ea typeface="Radley"/>
                <a:cs typeface="Radley"/>
                <a:sym typeface="Radley"/>
              </a:rPr>
              <a:t>αλιστικούς αποφεύγοντας τους “χαριστικούς” βαθμούς </a:t>
            </a:r>
          </a:p>
          <a:p>
            <a:pPr algn="l">
              <a:lnSpc>
                <a:spcPts val="5515"/>
              </a:lnSpc>
            </a:pPr>
            <a:r>
              <a:rPr lang="en-US" sz="2800" dirty="0">
                <a:solidFill>
                  <a:srgbClr val="804F3B"/>
                </a:solidFill>
                <a:latin typeface="Radley"/>
                <a:ea typeface="Radley"/>
                <a:cs typeface="Radley"/>
                <a:sym typeface="Radley"/>
              </a:rPr>
              <a:t>(Παπαδάτου &amp; Καμπέρη, 2013, σ.48).</a:t>
            </a:r>
          </a:p>
        </p:txBody>
      </p:sp>
      <p:sp>
        <p:nvSpPr>
          <p:cNvPr id="9" name="TextBox 9"/>
          <p:cNvSpPr txBox="1"/>
          <p:nvPr/>
        </p:nvSpPr>
        <p:spPr>
          <a:xfrm>
            <a:off x="867070" y="2717509"/>
            <a:ext cx="6016751" cy="1872615"/>
          </a:xfrm>
          <a:prstGeom prst="rect">
            <a:avLst/>
          </a:prstGeom>
        </p:spPr>
        <p:txBody>
          <a:bodyPr wrap="square" lIns="0" tIns="0" rIns="0" bIns="0" rtlCol="0" anchor="t">
            <a:spAutoFit/>
          </a:bodyPr>
          <a:lstStyle/>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Εκ</a:t>
            </a:r>
            <a:r>
              <a:rPr lang="en-US" sz="2799" dirty="0">
                <a:solidFill>
                  <a:srgbClr val="804F3B"/>
                </a:solidFill>
                <a:latin typeface="Raleway"/>
                <a:ea typeface="Raleway"/>
                <a:cs typeface="Raleway"/>
                <a:sym typeface="Raleway"/>
              </a:rPr>
              <a:t>παιδευτικά κενά - αποδυνάμωση κινήτρων για προσπάθεια (Χατήρα, 2000).</a:t>
            </a:r>
          </a:p>
        </p:txBody>
      </p:sp>
      <p:sp>
        <p:nvSpPr>
          <p:cNvPr id="10" name="TextBox 10"/>
          <p:cNvSpPr txBox="1"/>
          <p:nvPr/>
        </p:nvSpPr>
        <p:spPr>
          <a:xfrm>
            <a:off x="1028700" y="713486"/>
            <a:ext cx="326747"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ΙΙ</a:t>
            </a:r>
          </a:p>
        </p:txBody>
      </p:sp>
      <p:sp>
        <p:nvSpPr>
          <p:cNvPr id="11" name="TextBox 11"/>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2" name="TextBox 12"/>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4" name="Picture 13" descr="A wooden dock leading to a lake&#10;&#10;AI-generated content may be incorrect.">
            <a:extLst>
              <a:ext uri="{FF2B5EF4-FFF2-40B4-BE49-F238E27FC236}">
                <a16:creationId xmlns:a16="http://schemas.microsoft.com/office/drawing/2014/main" id="{8DF19473-AD2D-04EB-E9D7-48C484D7DD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 y="5696876"/>
            <a:ext cx="6016752" cy="4000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219656" y="1750058"/>
            <a:ext cx="263709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192073" y="4618990"/>
            <a:ext cx="5366747" cy="524510"/>
          </a:xfrm>
          <a:prstGeom prst="rect">
            <a:avLst/>
          </a:prstGeom>
        </p:spPr>
        <p:txBody>
          <a:bodyPr lIns="0" tIns="0" rIns="0" bIns="0" rtlCol="0" anchor="t">
            <a:spAutoFit/>
          </a:bodyPr>
          <a:lstStyle/>
          <a:p>
            <a:pPr algn="l">
              <a:lnSpc>
                <a:spcPts val="4479"/>
              </a:lnSpc>
            </a:pPr>
            <a:r>
              <a:rPr lang="en-US" sz="2799" u="sng" dirty="0">
                <a:solidFill>
                  <a:srgbClr val="804F3B"/>
                </a:solidFill>
                <a:latin typeface="Radley"/>
                <a:ea typeface="Radley"/>
                <a:cs typeface="Radley"/>
                <a:sym typeface="Radley"/>
              </a:rPr>
              <a:t>Επ</a:t>
            </a:r>
            <a:r>
              <a:rPr lang="en-US" sz="2799" u="sng" dirty="0" err="1">
                <a:solidFill>
                  <a:srgbClr val="804F3B"/>
                </a:solidFill>
                <a:latin typeface="Radley"/>
                <a:ea typeface="Radley"/>
                <a:cs typeface="Radley"/>
                <a:sym typeface="Radley"/>
              </a:rPr>
              <a:t>ιμόρφωση</a:t>
            </a:r>
            <a:r>
              <a:rPr lang="en-US" sz="2799" u="sng" dirty="0">
                <a:solidFill>
                  <a:srgbClr val="804F3B"/>
                </a:solidFill>
                <a:latin typeface="Radley"/>
                <a:ea typeface="Radley"/>
                <a:cs typeface="Radley"/>
                <a:sym typeface="Radley"/>
              </a:rPr>
              <a:t> </a:t>
            </a:r>
            <a:r>
              <a:rPr lang="en-US" sz="2799" u="sng" dirty="0" err="1">
                <a:solidFill>
                  <a:srgbClr val="804F3B"/>
                </a:solidFill>
                <a:latin typeface="Radley"/>
                <a:ea typeface="Radley"/>
                <a:cs typeface="Radley"/>
                <a:sym typeface="Radley"/>
              </a:rPr>
              <a:t>Εκ</a:t>
            </a:r>
            <a:r>
              <a:rPr lang="en-US" sz="2799" u="sng" dirty="0">
                <a:solidFill>
                  <a:srgbClr val="804F3B"/>
                </a:solidFill>
                <a:latin typeface="Radley"/>
                <a:ea typeface="Radley"/>
                <a:cs typeface="Radley"/>
                <a:sym typeface="Radley"/>
              </a:rPr>
              <a:t>παιδευτικών</a:t>
            </a:r>
          </a:p>
        </p:txBody>
      </p:sp>
      <p:sp>
        <p:nvSpPr>
          <p:cNvPr id="7" name="TextBox 7"/>
          <p:cNvSpPr txBox="1"/>
          <p:nvPr/>
        </p:nvSpPr>
        <p:spPr>
          <a:xfrm>
            <a:off x="7001236" y="4418358"/>
            <a:ext cx="9330862" cy="3932102"/>
          </a:xfrm>
          <a:prstGeom prst="rect">
            <a:avLst/>
          </a:prstGeom>
        </p:spPr>
        <p:txBody>
          <a:bodyPr wrap="square" lIns="0" tIns="0" rIns="0" bIns="0" rtlCol="0" anchor="t">
            <a:spAutoFit/>
          </a:bodyPr>
          <a:lstStyle/>
          <a:p>
            <a:pPr algn="l">
              <a:lnSpc>
                <a:spcPts val="5150"/>
              </a:lnSpc>
            </a:pPr>
            <a:r>
              <a:rPr lang="en-US" sz="2800" b="1" dirty="0">
                <a:solidFill>
                  <a:srgbClr val="804F3B"/>
                </a:solidFill>
                <a:latin typeface="Radley"/>
                <a:ea typeface="Radley"/>
                <a:cs typeface="Radley"/>
                <a:sym typeface="Radley"/>
              </a:rPr>
              <a:t>«</a:t>
            </a:r>
            <a:r>
              <a:rPr lang="en-US" sz="2800" b="1" dirty="0" err="1">
                <a:solidFill>
                  <a:srgbClr val="804F3B"/>
                </a:solidFill>
                <a:latin typeface="Radley"/>
                <a:ea typeface="Radley"/>
                <a:cs typeface="Radley"/>
                <a:sym typeface="Radley"/>
              </a:rPr>
              <a:t>Κάθε</a:t>
            </a:r>
            <a:r>
              <a:rPr lang="en-US" sz="2800" b="1" dirty="0">
                <a:solidFill>
                  <a:srgbClr val="804F3B"/>
                </a:solidFill>
                <a:latin typeface="Radley"/>
                <a:ea typeface="Radley"/>
                <a:cs typeface="Radley"/>
                <a:sym typeface="Radley"/>
              </a:rPr>
              <a:t> πα</a:t>
            </a:r>
            <a:r>
              <a:rPr lang="en-US" sz="2800" b="1" dirty="0" err="1">
                <a:solidFill>
                  <a:srgbClr val="804F3B"/>
                </a:solidFill>
                <a:latin typeface="Radley"/>
                <a:ea typeface="Radley"/>
                <a:cs typeface="Radley"/>
                <a:sym typeface="Radley"/>
              </a:rPr>
              <a:t>ιδί</a:t>
            </a:r>
            <a:r>
              <a:rPr lang="en-US" sz="2800" b="1" dirty="0">
                <a:solidFill>
                  <a:srgbClr val="804F3B"/>
                </a:solidFill>
                <a:latin typeface="Radley"/>
                <a:ea typeface="Radley"/>
                <a:cs typeface="Radley"/>
                <a:sym typeface="Radley"/>
              </a:rPr>
              <a:t> και </a:t>
            </a:r>
            <a:r>
              <a:rPr lang="en-US" sz="2800" b="1" dirty="0" err="1">
                <a:solidFill>
                  <a:srgbClr val="804F3B"/>
                </a:solidFill>
                <a:latin typeface="Radley"/>
                <a:ea typeface="Radley"/>
                <a:cs typeface="Radley"/>
                <a:sym typeface="Radley"/>
              </a:rPr>
              <a:t>έφη</a:t>
            </a:r>
            <a:r>
              <a:rPr lang="en-US" sz="2800" b="1" dirty="0">
                <a:solidFill>
                  <a:srgbClr val="804F3B"/>
                </a:solidFill>
                <a:latin typeface="Radley"/>
                <a:ea typeface="Radley"/>
                <a:cs typeface="Radley"/>
                <a:sym typeface="Radley"/>
              </a:rPr>
              <a:t>βος με σοβαρή αρρώστια πρέπει να αντιμετωπίζεται μέχρι την τελευταία στιγμή της ζωής του ως άτομο που ΖΕΙ, που έχει ανάγκες, επιθυμίες, ελπίδες, που διαρκώς εξελίσσεται και που αναζητά να δώσει νόημα τόσο στις εμπειρίες του όσο και στην ίδια τη ζωή» (Παπαδάτου &amp; Καμπέρη, 2013, σ. 49). </a:t>
            </a:r>
          </a:p>
        </p:txBody>
      </p:sp>
      <p:sp>
        <p:nvSpPr>
          <p:cNvPr id="8" name="TextBox 8"/>
          <p:cNvSpPr txBox="1"/>
          <p:nvPr/>
        </p:nvSpPr>
        <p:spPr>
          <a:xfrm>
            <a:off x="1028700" y="2452594"/>
            <a:ext cx="14820900" cy="1849161"/>
          </a:xfrm>
          <a:prstGeom prst="rect">
            <a:avLst/>
          </a:prstGeom>
        </p:spPr>
        <p:txBody>
          <a:bodyPr wrap="square" lIns="0" tIns="0" rIns="0" bIns="0" rtlCol="0" anchor="t">
            <a:spAutoFit/>
          </a:bodyPr>
          <a:lstStyle/>
          <a:p>
            <a:pPr algn="r">
              <a:lnSpc>
                <a:spcPts val="5039"/>
              </a:lnSpc>
            </a:pPr>
            <a:r>
              <a:rPr lang="en-US" sz="2799" dirty="0" err="1">
                <a:solidFill>
                  <a:srgbClr val="804F3B"/>
                </a:solidFill>
                <a:latin typeface="Raleway"/>
                <a:ea typeface="Raleway"/>
                <a:cs typeface="Raleway"/>
                <a:sym typeface="Raleway"/>
              </a:rPr>
              <a:t>Συνεργ</a:t>
            </a:r>
            <a:r>
              <a:rPr lang="en-US" sz="2799" dirty="0">
                <a:solidFill>
                  <a:srgbClr val="804F3B"/>
                </a:solidFill>
                <a:latin typeface="Raleway"/>
                <a:ea typeface="Raleway"/>
                <a:cs typeface="Raleway"/>
                <a:sym typeface="Raleway"/>
              </a:rPr>
              <a:t>ασία γιατρών/νοσοκομείου &amp; οικογένειας/σχολείου κοινότητας -&gt; ποιότητα ζωής (Brown &amp; Sourkes, 2010; Ramholt, 2006).</a:t>
            </a:r>
          </a:p>
          <a:p>
            <a:pPr algn="l">
              <a:lnSpc>
                <a:spcPts val="5039"/>
              </a:lnSpc>
            </a:pPr>
            <a:endParaRPr lang="en-US" sz="2799" dirty="0">
              <a:solidFill>
                <a:srgbClr val="804F3B"/>
              </a:solidFill>
              <a:latin typeface="Raleway"/>
              <a:ea typeface="Raleway"/>
              <a:cs typeface="Raleway"/>
              <a:sym typeface="Raleway"/>
            </a:endParaRPr>
          </a:p>
        </p:txBody>
      </p:sp>
      <p:sp>
        <p:nvSpPr>
          <p:cNvPr id="9" name="TextBox 9"/>
          <p:cNvSpPr txBox="1"/>
          <p:nvPr/>
        </p:nvSpPr>
        <p:spPr>
          <a:xfrm>
            <a:off x="1192073" y="5368026"/>
            <a:ext cx="5809162" cy="1234440"/>
          </a:xfrm>
          <a:prstGeom prst="rect">
            <a:avLst/>
          </a:prstGeom>
        </p:spPr>
        <p:txBody>
          <a:bodyPr lIns="0" tIns="0" rIns="0" bIns="0" rtlCol="0" anchor="t">
            <a:spAutoFit/>
          </a:bodyPr>
          <a:lstStyle/>
          <a:p>
            <a:pPr algn="l">
              <a:lnSpc>
                <a:spcPts val="5039"/>
              </a:lnSpc>
            </a:pPr>
            <a:r>
              <a:rPr lang="en-US" sz="2799" dirty="0" err="1">
                <a:solidFill>
                  <a:srgbClr val="804F3B"/>
                </a:solidFill>
                <a:latin typeface="Raleway"/>
                <a:ea typeface="Raleway"/>
                <a:cs typeface="Raleway"/>
                <a:sym typeface="Raleway"/>
              </a:rPr>
              <a:t>Ενημέρωση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την ασθένεια.</a:t>
            </a:r>
          </a:p>
          <a:p>
            <a:pPr algn="l">
              <a:lnSpc>
                <a:spcPts val="5039"/>
              </a:lnSpc>
            </a:pPr>
            <a:r>
              <a:rPr lang="en-US" sz="2799" dirty="0" err="1">
                <a:solidFill>
                  <a:srgbClr val="804F3B"/>
                </a:solidFill>
                <a:latin typeface="Raleway"/>
                <a:ea typeface="Raleway"/>
                <a:cs typeface="Raleway"/>
                <a:sym typeface="Raleway"/>
              </a:rPr>
              <a:t>Εμ</a:t>
            </a:r>
            <a:r>
              <a:rPr lang="en-US" sz="2799" dirty="0">
                <a:solidFill>
                  <a:srgbClr val="804F3B"/>
                </a:solidFill>
                <a:latin typeface="Raleway"/>
                <a:ea typeface="Raleway"/>
                <a:cs typeface="Raleway"/>
                <a:sym typeface="Raleway"/>
              </a:rPr>
              <a:t>πειρίες εκπαιδευτικών.</a:t>
            </a:r>
          </a:p>
        </p:txBody>
      </p:sp>
      <p:sp>
        <p:nvSpPr>
          <p:cNvPr id="10" name="TextBox 10"/>
          <p:cNvSpPr txBox="1"/>
          <p:nvPr/>
        </p:nvSpPr>
        <p:spPr>
          <a:xfrm>
            <a:off x="1028700" y="713486"/>
            <a:ext cx="326747"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ΙΙ</a:t>
            </a:r>
          </a:p>
        </p:txBody>
      </p:sp>
      <p:sp>
        <p:nvSpPr>
          <p:cNvPr id="11" name="TextBox 11"/>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2" name="TextBox 12"/>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Freeform 5"/>
          <p:cNvSpPr/>
          <p:nvPr/>
        </p:nvSpPr>
        <p:spPr>
          <a:xfrm>
            <a:off x="1192073" y="2063929"/>
            <a:ext cx="5911249" cy="3325078"/>
          </a:xfrm>
          <a:custGeom>
            <a:avLst/>
            <a:gdLst/>
            <a:ahLst/>
            <a:cxnLst/>
            <a:rect l="l" t="t" r="r" b="b"/>
            <a:pathLst>
              <a:path w="5911249" h="3325078">
                <a:moveTo>
                  <a:pt x="0" y="0"/>
                </a:moveTo>
                <a:lnTo>
                  <a:pt x="5911250" y="0"/>
                </a:lnTo>
                <a:lnTo>
                  <a:pt x="5911250" y="3325078"/>
                </a:lnTo>
                <a:lnTo>
                  <a:pt x="0" y="3325078"/>
                </a:lnTo>
                <a:lnTo>
                  <a:pt x="0" y="0"/>
                </a:lnTo>
                <a:close/>
              </a:path>
            </a:pathLst>
          </a:custGeom>
          <a:blipFill>
            <a:blip r:embed="rId2"/>
            <a:stretch>
              <a:fillRect/>
            </a:stretch>
          </a:blipFill>
        </p:spPr>
        <p:txBody>
          <a:bodyPr/>
          <a:lstStyle/>
          <a:p>
            <a:endParaRPr lang="en-GB"/>
          </a:p>
        </p:txBody>
      </p:sp>
      <p:sp>
        <p:nvSpPr>
          <p:cNvPr id="6" name="Freeform 6"/>
          <p:cNvSpPr/>
          <p:nvPr/>
        </p:nvSpPr>
        <p:spPr>
          <a:xfrm>
            <a:off x="1273760" y="5596078"/>
            <a:ext cx="5747876" cy="4142917"/>
          </a:xfrm>
          <a:custGeom>
            <a:avLst/>
            <a:gdLst/>
            <a:ahLst/>
            <a:cxnLst/>
            <a:rect l="l" t="t" r="r" b="b"/>
            <a:pathLst>
              <a:path w="5747876" h="4142917">
                <a:moveTo>
                  <a:pt x="0" y="0"/>
                </a:moveTo>
                <a:lnTo>
                  <a:pt x="5747876" y="0"/>
                </a:lnTo>
                <a:lnTo>
                  <a:pt x="5747876" y="4142917"/>
                </a:lnTo>
                <a:lnTo>
                  <a:pt x="0" y="4142917"/>
                </a:lnTo>
                <a:lnTo>
                  <a:pt x="0" y="0"/>
                </a:lnTo>
                <a:close/>
              </a:path>
            </a:pathLst>
          </a:custGeom>
          <a:blipFill>
            <a:blip r:embed="rId3"/>
            <a:stretch>
              <a:fillRect l="-24957" t="-16104" r="-34823"/>
            </a:stretch>
          </a:blipFill>
        </p:spPr>
        <p:txBody>
          <a:bodyPr/>
          <a:lstStyle/>
          <a:p>
            <a:endParaRPr lang="en-GB"/>
          </a:p>
        </p:txBody>
      </p:sp>
      <p:sp>
        <p:nvSpPr>
          <p:cNvPr id="7" name="TextBox 7"/>
          <p:cNvSpPr txBox="1"/>
          <p:nvPr/>
        </p:nvSpPr>
        <p:spPr>
          <a:xfrm rot="5400000">
            <a:off x="16142696" y="1827020"/>
            <a:ext cx="2791018"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8" name="TextBox 8"/>
          <p:cNvSpPr txBox="1"/>
          <p:nvPr/>
        </p:nvSpPr>
        <p:spPr>
          <a:xfrm>
            <a:off x="8590599" y="2400300"/>
            <a:ext cx="5366747" cy="530466"/>
          </a:xfrm>
          <a:prstGeom prst="rect">
            <a:avLst/>
          </a:prstGeom>
        </p:spPr>
        <p:txBody>
          <a:bodyPr lIns="0" tIns="0" rIns="0" bIns="0" rtlCol="0" anchor="t">
            <a:spAutoFit/>
          </a:bodyPr>
          <a:lstStyle/>
          <a:p>
            <a:pPr algn="l">
              <a:lnSpc>
                <a:spcPts val="4479"/>
              </a:lnSpc>
            </a:pPr>
            <a:r>
              <a:rPr lang="en-US" sz="2799" b="1" dirty="0">
                <a:solidFill>
                  <a:srgbClr val="804F3B"/>
                </a:solidFill>
                <a:latin typeface="Radley"/>
                <a:ea typeface="Radley"/>
                <a:cs typeface="Radley"/>
                <a:sym typeface="Radley"/>
              </a:rPr>
              <a:t>Επ</a:t>
            </a:r>
            <a:r>
              <a:rPr lang="en-US" sz="2799" b="1" dirty="0" err="1">
                <a:solidFill>
                  <a:srgbClr val="804F3B"/>
                </a:solidFill>
                <a:latin typeface="Radley"/>
                <a:ea typeface="Radley"/>
                <a:cs typeface="Radley"/>
                <a:sym typeface="Radley"/>
              </a:rPr>
              <a:t>ιμόρφωση</a:t>
            </a:r>
            <a:r>
              <a:rPr lang="en-US" sz="2799" b="1" dirty="0">
                <a:solidFill>
                  <a:srgbClr val="804F3B"/>
                </a:solidFill>
                <a:latin typeface="Radley"/>
                <a:ea typeface="Radley"/>
                <a:cs typeface="Radley"/>
                <a:sym typeface="Radley"/>
              </a:rPr>
              <a:t> </a:t>
            </a:r>
            <a:r>
              <a:rPr lang="en-US" sz="2799" b="1" dirty="0" err="1">
                <a:solidFill>
                  <a:srgbClr val="804F3B"/>
                </a:solidFill>
                <a:latin typeface="Radley"/>
                <a:ea typeface="Radley"/>
                <a:cs typeface="Radley"/>
                <a:sym typeface="Radley"/>
              </a:rPr>
              <a:t>Εκ</a:t>
            </a:r>
            <a:r>
              <a:rPr lang="en-US" sz="2799" b="1" dirty="0">
                <a:solidFill>
                  <a:srgbClr val="804F3B"/>
                </a:solidFill>
                <a:latin typeface="Radley"/>
                <a:ea typeface="Radley"/>
                <a:cs typeface="Radley"/>
                <a:sym typeface="Radley"/>
              </a:rPr>
              <a:t>παιδευτικών</a:t>
            </a:r>
          </a:p>
        </p:txBody>
      </p:sp>
      <p:sp>
        <p:nvSpPr>
          <p:cNvPr id="9" name="TextBox 9"/>
          <p:cNvSpPr txBox="1"/>
          <p:nvPr/>
        </p:nvSpPr>
        <p:spPr>
          <a:xfrm>
            <a:off x="8229944" y="3499485"/>
            <a:ext cx="7465903" cy="5701665"/>
          </a:xfrm>
          <a:prstGeom prst="rect">
            <a:avLst/>
          </a:prstGeom>
        </p:spPr>
        <p:txBody>
          <a:bodyPr lIns="0" tIns="0" rIns="0" bIns="0" rtlCol="0" anchor="t">
            <a:spAutoFit/>
          </a:bodyPr>
          <a:lstStyle/>
          <a:p>
            <a:pPr marL="604519" lvl="1" indent="-302260" algn="l">
              <a:lnSpc>
                <a:spcPts val="5039"/>
              </a:lnSpc>
              <a:buAutoNum type="arabicPeriod"/>
            </a:pPr>
            <a:r>
              <a:rPr lang="en-US" sz="2799" dirty="0" err="1">
                <a:solidFill>
                  <a:srgbClr val="804F3B"/>
                </a:solidFill>
                <a:latin typeface="Raleway"/>
                <a:ea typeface="Raleway"/>
                <a:cs typeface="Raleway"/>
                <a:sym typeface="Raleway"/>
              </a:rPr>
              <a:t>Ενημέρωση</a:t>
            </a:r>
            <a:r>
              <a:rPr lang="en-US" sz="2799" dirty="0">
                <a:solidFill>
                  <a:srgbClr val="804F3B"/>
                </a:solidFill>
                <a:latin typeface="Raleway"/>
                <a:ea typeface="Raleway"/>
                <a:cs typeface="Raleway"/>
                <a:sym typeface="Raleway"/>
              </a:rPr>
              <a:t> γαι </a:t>
            </a:r>
            <a:r>
              <a:rPr lang="en-US" sz="2799" dirty="0" err="1">
                <a:solidFill>
                  <a:srgbClr val="804F3B"/>
                </a:solidFill>
                <a:latin typeface="Raleway"/>
                <a:ea typeface="Raleway"/>
                <a:cs typeface="Raleway"/>
                <a:sym typeface="Raleway"/>
              </a:rPr>
              <a:t>τις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συνέ</a:t>
            </a:r>
            <a:r>
              <a:rPr lang="en-US" sz="2799" dirty="0">
                <a:solidFill>
                  <a:srgbClr val="804F3B"/>
                </a:solidFill>
                <a:latin typeface="Raleway"/>
                <a:ea typeface="Raleway"/>
                <a:cs typeface="Raleway"/>
                <a:sym typeface="Raleway"/>
              </a:rPr>
              <a:t>πειες της ασθένειας και της θεραπείας.</a:t>
            </a:r>
          </a:p>
          <a:p>
            <a:pPr marL="604519" lvl="1" indent="-302260" algn="l">
              <a:lnSpc>
                <a:spcPts val="5039"/>
              </a:lnSpc>
              <a:buAutoNum type="arabicPeriod"/>
            </a:pP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Ενθάρρυνση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συμπερίληψη του παιδιού στην ομάδα της τάξης.</a:t>
            </a:r>
          </a:p>
          <a:p>
            <a:pPr marL="604519" lvl="1" indent="-302260" algn="l">
              <a:lnSpc>
                <a:spcPts val="5039"/>
              </a:lnSpc>
              <a:buAutoNum type="arabicPeriod"/>
            </a:pP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Ευ</a:t>
            </a:r>
            <a:r>
              <a:rPr lang="en-US" sz="2799" dirty="0">
                <a:solidFill>
                  <a:srgbClr val="804F3B"/>
                </a:solidFill>
                <a:latin typeface="Raleway"/>
                <a:ea typeface="Raleway"/>
                <a:cs typeface="Raleway"/>
                <a:sym typeface="Raleway"/>
              </a:rPr>
              <a:t>αισθητοποίηση ως προς τα άλλα ευάλωτα παιδιά.</a:t>
            </a:r>
          </a:p>
          <a:p>
            <a:pPr marL="604519" lvl="1" indent="-302260" algn="l">
              <a:lnSpc>
                <a:spcPts val="5039"/>
              </a:lnSpc>
              <a:buAutoNum type="arabicPeriod"/>
            </a:pPr>
            <a:r>
              <a:rPr lang="en-US" sz="2799" dirty="0">
                <a:solidFill>
                  <a:srgbClr val="804F3B"/>
                </a:solidFill>
                <a:latin typeface="Raleway"/>
                <a:ea typeface="Raleway"/>
                <a:cs typeface="Raleway"/>
                <a:sym typeface="Raleway"/>
              </a:rPr>
              <a:t> Πα</a:t>
            </a:r>
            <a:r>
              <a:rPr lang="en-US" sz="2799" dirty="0" err="1">
                <a:solidFill>
                  <a:srgbClr val="804F3B"/>
                </a:solidFill>
                <a:latin typeface="Raleway"/>
                <a:ea typeface="Raleway"/>
                <a:cs typeface="Raleway"/>
                <a:sym typeface="Raleway"/>
              </a:rPr>
              <a:t>ιδ</a:t>
            </a:r>
            <a:r>
              <a:rPr lang="en-US" sz="2799" dirty="0">
                <a:solidFill>
                  <a:srgbClr val="804F3B"/>
                </a:solidFill>
                <a:latin typeface="Raleway"/>
                <a:ea typeface="Raleway"/>
                <a:cs typeface="Raleway"/>
                <a:sym typeface="Raleway"/>
              </a:rPr>
              <a:t>αγωγικά Εργαλεία όπως η Μάνταλα και το Βαλιτσάκι των Πρώτων Βοηθειών.</a:t>
            </a:r>
          </a:p>
          <a:p>
            <a:pPr marL="604519" lvl="1" indent="-302260" algn="l">
              <a:lnSpc>
                <a:spcPts val="5039"/>
              </a:lnSpc>
              <a:buAutoNum type="arabicPeriod"/>
            </a:pP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Εμ</a:t>
            </a:r>
            <a:r>
              <a:rPr lang="en-US" sz="2799" dirty="0">
                <a:solidFill>
                  <a:srgbClr val="804F3B"/>
                </a:solidFill>
                <a:latin typeface="Raleway"/>
                <a:ea typeface="Raleway"/>
                <a:cs typeface="Raleway"/>
                <a:sym typeface="Raleway"/>
              </a:rPr>
              <a:t>πειρίες εκπαιδευτικών.</a:t>
            </a:r>
          </a:p>
        </p:txBody>
      </p:sp>
      <p:sp>
        <p:nvSpPr>
          <p:cNvPr id="10" name="TextBox 10"/>
          <p:cNvSpPr txBox="1"/>
          <p:nvPr/>
        </p:nvSpPr>
        <p:spPr>
          <a:xfrm>
            <a:off x="1028700" y="713486"/>
            <a:ext cx="326747"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ΙΙ</a:t>
            </a:r>
          </a:p>
        </p:txBody>
      </p:sp>
      <p:sp>
        <p:nvSpPr>
          <p:cNvPr id="11" name="TextBox 11"/>
          <p:cNvSpPr txBox="1"/>
          <p:nvPr/>
        </p:nvSpPr>
        <p:spPr>
          <a:xfrm>
            <a:off x="1355447" y="713486"/>
            <a:ext cx="5441492"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ΚΑΤΑ ΤΗ ΔΙΑΡΚΕΙΑ ΤΗΣ ΑΣΘΕΝΕΙΑΣ</a:t>
            </a:r>
          </a:p>
        </p:txBody>
      </p:sp>
      <p:sp>
        <p:nvSpPr>
          <p:cNvPr id="12" name="TextBox 12"/>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5898989" y="2070726"/>
            <a:ext cx="3278433"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028700" y="713486"/>
            <a:ext cx="33270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ΙΙΙ</a:t>
            </a:r>
          </a:p>
        </p:txBody>
      </p:sp>
      <p:sp>
        <p:nvSpPr>
          <p:cNvPr id="7" name="TextBox 7"/>
          <p:cNvSpPr txBox="1"/>
          <p:nvPr/>
        </p:nvSpPr>
        <p:spPr>
          <a:xfrm>
            <a:off x="1355447" y="713486"/>
            <a:ext cx="10315641"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ΣΤΗΝ ΤΕΛΙΚΗ ΦΑΣΗ ΤΗΣ ΖΩΗΣ ΤΟΥ ΑΣΘΕΝΟΥΣ ΚΑΙ ΜΕΤΑ ΤΟΝ ΘΑΝΑΤΟ ΤΟΥ</a:t>
            </a:r>
          </a:p>
        </p:txBody>
      </p:sp>
      <p:sp>
        <p:nvSpPr>
          <p:cNvPr id="8" name="TextBox 8"/>
          <p:cNvSpPr txBox="1"/>
          <p:nvPr/>
        </p:nvSpPr>
        <p:spPr>
          <a:xfrm>
            <a:off x="1216286" y="1676193"/>
            <a:ext cx="3974851" cy="524510"/>
          </a:xfrm>
          <a:prstGeom prst="rect">
            <a:avLst/>
          </a:prstGeom>
        </p:spPr>
        <p:txBody>
          <a:bodyPr lIns="0" tIns="0" rIns="0" bIns="0" rtlCol="0" anchor="t">
            <a:spAutoFit/>
          </a:bodyPr>
          <a:lstStyle/>
          <a:p>
            <a:pPr algn="l">
              <a:lnSpc>
                <a:spcPts val="4479"/>
              </a:lnSpc>
            </a:pPr>
            <a:r>
              <a:rPr lang="en-US" sz="2799" u="sng" dirty="0" err="1">
                <a:solidFill>
                  <a:srgbClr val="804F3B"/>
                </a:solidFill>
                <a:latin typeface="Radley"/>
                <a:ea typeface="Radley"/>
                <a:cs typeface="Radley"/>
                <a:sym typeface="Radley"/>
              </a:rPr>
              <a:t>Τελική</a:t>
            </a:r>
            <a:r>
              <a:rPr lang="en-US" sz="2799" u="sng" dirty="0">
                <a:solidFill>
                  <a:srgbClr val="804F3B"/>
                </a:solidFill>
                <a:latin typeface="Radley"/>
                <a:ea typeface="Radley"/>
                <a:cs typeface="Radley"/>
                <a:sym typeface="Radley"/>
              </a:rPr>
              <a:t> </a:t>
            </a:r>
            <a:r>
              <a:rPr lang="en-US" sz="2799" u="sng" dirty="0" err="1">
                <a:solidFill>
                  <a:srgbClr val="804F3B"/>
                </a:solidFill>
                <a:latin typeface="Radley"/>
                <a:ea typeface="Radley"/>
                <a:cs typeface="Radley"/>
                <a:sym typeface="Radley"/>
              </a:rPr>
              <a:t>Φάση</a:t>
            </a:r>
            <a:endParaRPr lang="en-US" sz="2799" u="sng" dirty="0">
              <a:solidFill>
                <a:srgbClr val="804F3B"/>
              </a:solidFill>
              <a:latin typeface="Radley"/>
              <a:ea typeface="Radley"/>
              <a:cs typeface="Radley"/>
              <a:sym typeface="Radley"/>
            </a:endParaRPr>
          </a:p>
        </p:txBody>
      </p:sp>
      <p:sp>
        <p:nvSpPr>
          <p:cNvPr id="9" name="TextBox 9"/>
          <p:cNvSpPr txBox="1"/>
          <p:nvPr/>
        </p:nvSpPr>
        <p:spPr>
          <a:xfrm>
            <a:off x="1180159" y="2272803"/>
            <a:ext cx="11164241" cy="2490362"/>
          </a:xfrm>
          <a:prstGeom prst="rect">
            <a:avLst/>
          </a:prstGeom>
        </p:spPr>
        <p:txBody>
          <a:bodyPr wrap="square" lIns="0" tIns="0" rIns="0" bIns="0" rtlCol="0" anchor="t">
            <a:spAutoFit/>
          </a:bodyPr>
          <a:lstStyle/>
          <a:p>
            <a:pPr algn="l">
              <a:lnSpc>
                <a:spcPts val="5039"/>
              </a:lnSpc>
            </a:pPr>
            <a:r>
              <a:rPr lang="en-US" sz="2799" dirty="0" err="1">
                <a:solidFill>
                  <a:srgbClr val="804F3B"/>
                </a:solidFill>
                <a:latin typeface="Raleway"/>
                <a:ea typeface="Raleway"/>
                <a:cs typeface="Raleway"/>
                <a:sym typeface="Raleway"/>
              </a:rPr>
              <a:t>Πρόκληση</a:t>
            </a:r>
            <a:r>
              <a:rPr lang="en-US" sz="2799" dirty="0">
                <a:solidFill>
                  <a:srgbClr val="804F3B"/>
                </a:solidFill>
                <a:latin typeface="Raleway"/>
                <a:ea typeface="Raleway"/>
                <a:cs typeface="Raleway"/>
                <a:sym typeface="Raleway"/>
              </a:rPr>
              <a:t> η επ</a:t>
            </a:r>
            <a:r>
              <a:rPr lang="en-US" sz="2799" dirty="0" err="1">
                <a:solidFill>
                  <a:srgbClr val="804F3B"/>
                </a:solidFill>
                <a:latin typeface="Raleway"/>
                <a:ea typeface="Raleway"/>
                <a:cs typeface="Raleway"/>
                <a:sym typeface="Raleway"/>
              </a:rPr>
              <a:t>ίσκεψη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σε</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κά</a:t>
            </a:r>
            <a:r>
              <a:rPr lang="en-US" sz="2799" dirty="0">
                <a:solidFill>
                  <a:srgbClr val="804F3B"/>
                </a:solidFill>
                <a:latin typeface="Raleway"/>
                <a:ea typeface="Raleway"/>
                <a:cs typeface="Raleway"/>
                <a:sym typeface="Raleway"/>
              </a:rPr>
              <a:t>ποιον που πεθαίνει*.</a:t>
            </a:r>
          </a:p>
          <a:p>
            <a:pPr algn="l">
              <a:lnSpc>
                <a:spcPts val="5039"/>
              </a:lnSpc>
            </a:pPr>
            <a:r>
              <a:rPr lang="en-US" sz="2799" dirty="0">
                <a:solidFill>
                  <a:srgbClr val="804F3B"/>
                </a:solidFill>
                <a:latin typeface="Raleway"/>
                <a:ea typeface="Raleway"/>
                <a:cs typeface="Raleway"/>
                <a:sym typeface="Raleway"/>
              </a:rPr>
              <a:t>Επ</a:t>
            </a:r>
            <a:r>
              <a:rPr lang="en-US" sz="2799" dirty="0" err="1">
                <a:solidFill>
                  <a:srgbClr val="804F3B"/>
                </a:solidFill>
                <a:latin typeface="Raleway"/>
                <a:ea typeface="Raleway"/>
                <a:cs typeface="Raleway"/>
                <a:sym typeface="Raleway"/>
              </a:rPr>
              <a:t>ιθυμί</a:t>
            </a:r>
            <a:r>
              <a:rPr lang="en-US" sz="2799" dirty="0">
                <a:solidFill>
                  <a:srgbClr val="804F3B"/>
                </a:solidFill>
                <a:latin typeface="Raleway"/>
                <a:ea typeface="Raleway"/>
                <a:cs typeface="Raleway"/>
                <a:sym typeface="Raleway"/>
              </a:rPr>
              <a:t>α των ίδιων των παιδιών που πεθαίνουν.</a:t>
            </a:r>
          </a:p>
          <a:p>
            <a:pPr algn="l">
              <a:lnSpc>
                <a:spcPts val="5039"/>
              </a:lnSpc>
            </a:pPr>
            <a:r>
              <a:rPr lang="en-US" sz="2799" dirty="0" err="1">
                <a:solidFill>
                  <a:srgbClr val="804F3B"/>
                </a:solidFill>
                <a:latin typeface="Raleway"/>
                <a:ea typeface="Raleway"/>
                <a:cs typeface="Raleway"/>
                <a:sym typeface="Raleway"/>
              </a:rPr>
              <a:t>Αδέλφι</a:t>
            </a:r>
            <a:r>
              <a:rPr lang="en-US" sz="2799" dirty="0">
                <a:solidFill>
                  <a:srgbClr val="804F3B"/>
                </a:solidFill>
                <a:latin typeface="Raleway"/>
                <a:ea typeface="Raleway"/>
                <a:cs typeface="Raleway"/>
                <a:sym typeface="Raleway"/>
              </a:rPr>
              <a:t>α - ευελιξία.</a:t>
            </a:r>
          </a:p>
          <a:p>
            <a:pPr algn="l">
              <a:lnSpc>
                <a:spcPts val="5039"/>
              </a:lnSpc>
            </a:pPr>
            <a:endParaRPr lang="en-US" sz="2799" dirty="0">
              <a:solidFill>
                <a:srgbClr val="804F3B"/>
              </a:solidFill>
              <a:latin typeface="Raleway"/>
              <a:ea typeface="Raleway"/>
              <a:cs typeface="Raleway"/>
              <a:sym typeface="Raleway"/>
            </a:endParaRPr>
          </a:p>
        </p:txBody>
      </p:sp>
      <p:sp>
        <p:nvSpPr>
          <p:cNvPr id="10" name="TextBox 10"/>
          <p:cNvSpPr txBox="1"/>
          <p:nvPr/>
        </p:nvSpPr>
        <p:spPr>
          <a:xfrm>
            <a:off x="1129874" y="5523836"/>
            <a:ext cx="5361839" cy="3148965"/>
          </a:xfrm>
          <a:prstGeom prst="rect">
            <a:avLst/>
          </a:prstGeom>
        </p:spPr>
        <p:txBody>
          <a:bodyPr wrap="square" lIns="0" tIns="0" rIns="0" bIns="0" rtlCol="0" anchor="t">
            <a:spAutoFit/>
          </a:bodyPr>
          <a:lstStyle/>
          <a:p>
            <a:pPr algn="l">
              <a:lnSpc>
                <a:spcPts val="5039"/>
              </a:lnSpc>
            </a:pPr>
            <a:r>
              <a:rPr lang="en-US" sz="2799" b="1" dirty="0">
                <a:solidFill>
                  <a:srgbClr val="804F3B"/>
                </a:solidFill>
                <a:latin typeface="Raleway Bold"/>
                <a:ea typeface="Raleway Bold"/>
                <a:cs typeface="Raleway Bold"/>
                <a:sym typeface="Raleway Bold"/>
              </a:rPr>
              <a:t>*«Απ</a:t>
            </a:r>
            <a:r>
              <a:rPr lang="en-US" sz="2799" b="1" dirty="0" err="1">
                <a:solidFill>
                  <a:srgbClr val="804F3B"/>
                </a:solidFill>
                <a:latin typeface="Raleway Bold"/>
                <a:ea typeface="Raleway Bold"/>
                <a:cs typeface="Raleway Bold"/>
                <a:sym typeface="Raleway Bold"/>
              </a:rPr>
              <a:t>οτελεί</a:t>
            </a:r>
            <a:r>
              <a:rPr lang="en-US" sz="2799" b="1" dirty="0">
                <a:solidFill>
                  <a:srgbClr val="804F3B"/>
                </a:solidFill>
                <a:latin typeface="Raleway Bold"/>
                <a:ea typeface="Raleway Bold"/>
                <a:cs typeface="Raleway Bold"/>
                <a:sym typeface="Raleway Bold"/>
              </a:rPr>
              <a:t> </a:t>
            </a:r>
            <a:r>
              <a:rPr lang="en-US" sz="2799" b="1" dirty="0" err="1">
                <a:solidFill>
                  <a:srgbClr val="804F3B"/>
                </a:solidFill>
                <a:latin typeface="Raleway Bold"/>
                <a:ea typeface="Raleway Bold"/>
                <a:cs typeface="Raleway Bold"/>
                <a:sym typeface="Raleway Bold"/>
              </a:rPr>
              <a:t>θεμέλιο</a:t>
            </a:r>
            <a:r>
              <a:rPr lang="en-US" sz="2799" b="1" dirty="0">
                <a:solidFill>
                  <a:srgbClr val="804F3B"/>
                </a:solidFill>
                <a:latin typeface="Raleway Bold"/>
                <a:ea typeface="Raleway Bold"/>
                <a:cs typeface="Raleway Bold"/>
                <a:sym typeface="Raleway Bold"/>
              </a:rPr>
              <a:t> </a:t>
            </a:r>
            <a:r>
              <a:rPr lang="en-US" sz="2799" b="1" dirty="0" err="1">
                <a:solidFill>
                  <a:srgbClr val="804F3B"/>
                </a:solidFill>
                <a:latin typeface="Raleway Bold"/>
                <a:ea typeface="Raleway Bold"/>
                <a:cs typeface="Raleway Bold"/>
                <a:sym typeface="Raleway Bold"/>
              </a:rPr>
              <a:t>γι</a:t>
            </a:r>
            <a:r>
              <a:rPr lang="en-US" sz="2799" b="1" dirty="0">
                <a:solidFill>
                  <a:srgbClr val="804F3B"/>
                </a:solidFill>
                <a:latin typeface="Raleway Bold"/>
                <a:ea typeface="Raleway Bold"/>
                <a:cs typeface="Raleway Bold"/>
                <a:sym typeface="Raleway Bold"/>
              </a:rPr>
              <a:t>α την καλλιέργεια της ενσυναίσθησης και της υπευθυνότητας, που θα ακολουθήσουν στην ενήλικη ζωή τους» </a:t>
            </a:r>
            <a:r>
              <a:rPr lang="en-US" sz="2799" dirty="0">
                <a:solidFill>
                  <a:srgbClr val="804F3B"/>
                </a:solidFill>
                <a:latin typeface="Raleway"/>
                <a:ea typeface="Raleway"/>
                <a:cs typeface="Raleway"/>
                <a:sym typeface="Raleway"/>
              </a:rPr>
              <a:t>(Ramholt, 2006, σ. 73).</a:t>
            </a:r>
          </a:p>
        </p:txBody>
      </p:sp>
      <p:sp>
        <p:nvSpPr>
          <p:cNvPr id="11" name="TextBox 11"/>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3" name="Picture 12" descr="A bridge over water with a mountain in the background&#10;&#10;AI-generated content may be incorrect.">
            <a:extLst>
              <a:ext uri="{FF2B5EF4-FFF2-40B4-BE49-F238E27FC236}">
                <a16:creationId xmlns:a16="http://schemas.microsoft.com/office/drawing/2014/main" id="{5CDEEC0E-5A87-08F2-844A-905CEA09F0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962" y="3920244"/>
            <a:ext cx="10067464" cy="64041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Freeform 2"/>
          <p:cNvSpPr/>
          <p:nvPr/>
        </p:nvSpPr>
        <p:spPr>
          <a:xfrm>
            <a:off x="703554" y="1028700"/>
            <a:ext cx="16555746" cy="8573783"/>
          </a:xfrm>
          <a:custGeom>
            <a:avLst/>
            <a:gdLst/>
            <a:ahLst/>
            <a:cxnLst/>
            <a:rect l="l" t="t" r="r" b="b"/>
            <a:pathLst>
              <a:path w="16555746" h="8573783">
                <a:moveTo>
                  <a:pt x="0" y="0"/>
                </a:moveTo>
                <a:lnTo>
                  <a:pt x="16555746" y="0"/>
                </a:lnTo>
                <a:lnTo>
                  <a:pt x="16555746" y="8573783"/>
                </a:lnTo>
                <a:lnTo>
                  <a:pt x="0" y="8573783"/>
                </a:lnTo>
                <a:lnTo>
                  <a:pt x="0" y="0"/>
                </a:lnTo>
                <a:close/>
              </a:path>
            </a:pathLst>
          </a:custGeom>
          <a:blipFill>
            <a:blip r:embed="rId2"/>
            <a:stretch>
              <a:fillRect l="-54745" t="-108289" r="-77281" b="-43732"/>
            </a:stretch>
          </a:blipFill>
        </p:spPr>
        <p:txBody>
          <a:bodyPr/>
          <a:lstStyle/>
          <a:p>
            <a:endParaRPr lang="en-GB"/>
          </a:p>
        </p:txBody>
      </p:sp>
      <p:sp>
        <p:nvSpPr>
          <p:cNvPr id="3" name="Freeform 3"/>
          <p:cNvSpPr/>
          <p:nvPr/>
        </p:nvSpPr>
        <p:spPr>
          <a:xfrm>
            <a:off x="703554" y="7591468"/>
            <a:ext cx="1300922" cy="1251250"/>
          </a:xfrm>
          <a:custGeom>
            <a:avLst/>
            <a:gdLst/>
            <a:ahLst/>
            <a:cxnLst/>
            <a:rect l="l" t="t" r="r" b="b"/>
            <a:pathLst>
              <a:path w="1300922" h="1251250">
                <a:moveTo>
                  <a:pt x="0" y="0"/>
                </a:moveTo>
                <a:lnTo>
                  <a:pt x="1300922" y="0"/>
                </a:lnTo>
                <a:lnTo>
                  <a:pt x="1300922" y="1251251"/>
                </a:lnTo>
                <a:lnTo>
                  <a:pt x="0" y="1251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1469690"/>
            <a:ext cx="6848808" cy="481330"/>
          </a:xfrm>
          <a:prstGeom prst="rect">
            <a:avLst/>
          </a:prstGeom>
        </p:spPr>
        <p:txBody>
          <a:bodyPr lIns="0" tIns="0" rIns="0" bIns="0" rtlCol="0" anchor="t">
            <a:spAutoFit/>
          </a:bodyPr>
          <a:lstStyle/>
          <a:p>
            <a:pPr algn="l">
              <a:lnSpc>
                <a:spcPts val="3919"/>
              </a:lnSpc>
            </a:pPr>
            <a:r>
              <a:rPr lang="en-US" sz="2799" b="1" dirty="0" err="1">
                <a:solidFill>
                  <a:srgbClr val="804F3B"/>
                </a:solidFill>
                <a:latin typeface="Radley"/>
                <a:ea typeface="Radley"/>
                <a:cs typeface="Radley"/>
                <a:sym typeface="Radley"/>
              </a:rPr>
              <a:t>Μετά</a:t>
            </a:r>
            <a:r>
              <a:rPr lang="en-US" sz="2799" b="1" dirty="0">
                <a:solidFill>
                  <a:srgbClr val="804F3B"/>
                </a:solidFill>
                <a:latin typeface="Radley"/>
                <a:ea typeface="Radley"/>
                <a:cs typeface="Radley"/>
                <a:sym typeface="Radley"/>
              </a:rPr>
              <a:t> </a:t>
            </a:r>
            <a:r>
              <a:rPr lang="en-US" sz="2799" b="1" dirty="0" err="1">
                <a:solidFill>
                  <a:srgbClr val="804F3B"/>
                </a:solidFill>
                <a:latin typeface="Radley"/>
                <a:ea typeface="Radley"/>
                <a:cs typeface="Radley"/>
                <a:sym typeface="Radley"/>
              </a:rPr>
              <a:t>τον</a:t>
            </a:r>
            <a:r>
              <a:rPr lang="en-US" sz="2799" b="1" dirty="0">
                <a:solidFill>
                  <a:srgbClr val="804F3B"/>
                </a:solidFill>
                <a:latin typeface="Radley"/>
                <a:ea typeface="Radley"/>
                <a:cs typeface="Radley"/>
                <a:sym typeface="Radley"/>
              </a:rPr>
              <a:t> </a:t>
            </a:r>
            <a:r>
              <a:rPr lang="en-US" sz="2799" b="1" dirty="0" err="1">
                <a:solidFill>
                  <a:srgbClr val="804F3B"/>
                </a:solidFill>
                <a:latin typeface="Radley"/>
                <a:ea typeface="Radley"/>
                <a:cs typeface="Radley"/>
                <a:sym typeface="Radley"/>
              </a:rPr>
              <a:t>θάν</a:t>
            </a:r>
            <a:r>
              <a:rPr lang="en-US" sz="2799" b="1" dirty="0">
                <a:solidFill>
                  <a:srgbClr val="804F3B"/>
                </a:solidFill>
                <a:latin typeface="Radley"/>
                <a:ea typeface="Radley"/>
                <a:cs typeface="Radley"/>
                <a:sym typeface="Radley"/>
              </a:rPr>
              <a:t>ατο</a:t>
            </a:r>
          </a:p>
        </p:txBody>
      </p:sp>
      <p:sp>
        <p:nvSpPr>
          <p:cNvPr id="3" name="TextBox 3"/>
          <p:cNvSpPr txBox="1"/>
          <p:nvPr/>
        </p:nvSpPr>
        <p:spPr>
          <a:xfrm>
            <a:off x="1028700" y="2124067"/>
            <a:ext cx="15057943" cy="10784889"/>
          </a:xfrm>
          <a:prstGeom prst="rect">
            <a:avLst/>
          </a:prstGeom>
        </p:spPr>
        <p:txBody>
          <a:bodyPr lIns="0" tIns="0" rIns="0" bIns="0" rtlCol="0" anchor="t">
            <a:spAutoFit/>
          </a:bodyPr>
          <a:lstStyle/>
          <a:p>
            <a:pPr marL="687006" lvl="1" indent="-343503" algn="just">
              <a:lnSpc>
                <a:spcPts val="4773"/>
              </a:lnSpc>
              <a:buFont typeface="Arial"/>
              <a:buChar char="•"/>
            </a:pPr>
            <a:r>
              <a:rPr lang="en-US" sz="2800" dirty="0">
                <a:solidFill>
                  <a:srgbClr val="804F3B"/>
                </a:solidFill>
                <a:latin typeface="Raleway"/>
                <a:ea typeface="Raleway"/>
                <a:cs typeface="Raleway"/>
                <a:sym typeface="Raleway"/>
              </a:rPr>
              <a:t>Επ</a:t>
            </a:r>
            <a:r>
              <a:rPr lang="en-US" sz="2800" dirty="0" err="1">
                <a:solidFill>
                  <a:srgbClr val="804F3B"/>
                </a:solidFill>
                <a:latin typeface="Raleway"/>
                <a:ea typeface="Raleway"/>
                <a:cs typeface="Raleway"/>
                <a:sym typeface="Raleway"/>
              </a:rPr>
              <a:t>ικοινωνί</a:t>
            </a:r>
            <a:r>
              <a:rPr lang="en-US" sz="2800" dirty="0">
                <a:solidFill>
                  <a:srgbClr val="804F3B"/>
                </a:solidFill>
                <a:latin typeface="Raleway"/>
                <a:ea typeface="Raleway"/>
                <a:cs typeface="Raleway"/>
                <a:sym typeface="Raleway"/>
              </a:rPr>
              <a:t>α με την οικογένεια και έκφραση συμπόνιας και συμπαράστασης. </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Λιτή</a:t>
            </a:r>
            <a:r>
              <a:rPr lang="en-US" sz="2800" dirty="0">
                <a:solidFill>
                  <a:srgbClr val="804F3B"/>
                </a:solidFill>
                <a:latin typeface="Raleway"/>
                <a:ea typeface="Raleway"/>
                <a:cs typeface="Raleway"/>
                <a:sym typeface="Raleway"/>
              </a:rPr>
              <a:t> και απ</a:t>
            </a:r>
            <a:r>
              <a:rPr lang="en-US" sz="2800" dirty="0" err="1">
                <a:solidFill>
                  <a:srgbClr val="804F3B"/>
                </a:solidFill>
                <a:latin typeface="Raleway"/>
                <a:ea typeface="Raleway"/>
                <a:cs typeface="Raleway"/>
                <a:sym typeface="Raleway"/>
              </a:rPr>
              <a:t>έριττη</a:t>
            </a:r>
            <a:r>
              <a:rPr lang="en-US" sz="2800" dirty="0">
                <a:solidFill>
                  <a:srgbClr val="804F3B"/>
                </a:solidFill>
                <a:latin typeface="Raleway"/>
                <a:ea typeface="Raleway"/>
                <a:cs typeface="Raleway"/>
                <a:sym typeface="Raleway"/>
              </a:rPr>
              <a:t> ανα</a:t>
            </a:r>
            <a:r>
              <a:rPr lang="en-US" sz="2800" dirty="0" err="1">
                <a:solidFill>
                  <a:srgbClr val="804F3B"/>
                </a:solidFill>
                <a:latin typeface="Raleway"/>
                <a:ea typeface="Raleway"/>
                <a:cs typeface="Raleway"/>
                <a:sym typeface="Raleway"/>
              </a:rPr>
              <a:t>κοίνωση</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του</a:t>
            </a:r>
            <a:r>
              <a:rPr lang="en-US" sz="2800" dirty="0">
                <a:solidFill>
                  <a:srgbClr val="804F3B"/>
                </a:solidFill>
                <a:latin typeface="Raleway"/>
                <a:ea typeface="Raleway"/>
                <a:cs typeface="Raleway"/>
                <a:sym typeface="Raleway"/>
              </a:rPr>
              <a:t> θα</a:t>
            </a:r>
            <a:r>
              <a:rPr lang="en-US" sz="2800" dirty="0" err="1">
                <a:solidFill>
                  <a:srgbClr val="804F3B"/>
                </a:solidFill>
                <a:latin typeface="Raleway"/>
                <a:ea typeface="Raleway"/>
                <a:cs typeface="Raleway"/>
                <a:sym typeface="Raleway"/>
              </a:rPr>
              <a:t>νάτου</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στην</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τάξη</a:t>
            </a:r>
            <a:r>
              <a:rPr lang="en-US" sz="2800" dirty="0">
                <a:solidFill>
                  <a:srgbClr val="804F3B"/>
                </a:solidFill>
                <a:latin typeface="Raleway"/>
                <a:ea typeface="Raleway"/>
                <a:cs typeface="Raleway"/>
                <a:sym typeface="Raleway"/>
              </a:rPr>
              <a:t>. </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Ενθάρρυνση</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γι</a:t>
            </a:r>
            <a:r>
              <a:rPr lang="en-US" sz="2800" dirty="0">
                <a:solidFill>
                  <a:srgbClr val="804F3B"/>
                </a:solidFill>
                <a:latin typeface="Raleway"/>
                <a:ea typeface="Raleway"/>
                <a:cs typeface="Raleway"/>
                <a:sym typeface="Raleway"/>
              </a:rPr>
              <a:t>α έκφραση συναισθημάτων, σκέψεων, ανησυχιών.</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Αν</a:t>
            </a:r>
            <a:r>
              <a:rPr lang="en-US" sz="2800" dirty="0">
                <a:solidFill>
                  <a:srgbClr val="804F3B"/>
                </a:solidFill>
                <a:latin typeface="Raleway"/>
                <a:ea typeface="Raleway"/>
                <a:cs typeface="Raleway"/>
                <a:sym typeface="Raleway"/>
              </a:rPr>
              <a:t>αγνώριση και στήριξη των ευάλωτων παιδιών και εκπαιδευτικών. </a:t>
            </a:r>
          </a:p>
          <a:p>
            <a:pPr marL="687006" lvl="1" indent="-343503" algn="just">
              <a:lnSpc>
                <a:spcPts val="4773"/>
              </a:lnSpc>
              <a:buFont typeface="Arial"/>
              <a:buChar char="•"/>
            </a:pPr>
            <a:r>
              <a:rPr lang="en-US" sz="2800" dirty="0">
                <a:solidFill>
                  <a:srgbClr val="804F3B"/>
                </a:solidFill>
                <a:latin typeface="Raleway"/>
                <a:ea typeface="Raleway"/>
                <a:cs typeface="Raleway"/>
                <a:sym typeface="Raleway"/>
              </a:rPr>
              <a:t>“</a:t>
            </a:r>
            <a:r>
              <a:rPr lang="en-US" sz="2800" dirty="0" err="1">
                <a:solidFill>
                  <a:srgbClr val="804F3B"/>
                </a:solidFill>
                <a:latin typeface="Raleway"/>
                <a:ea typeface="Raleway"/>
                <a:cs typeface="Raleway"/>
                <a:sym typeface="Raleway"/>
              </a:rPr>
              <a:t>Ψυχοεκ</a:t>
            </a:r>
            <a:r>
              <a:rPr lang="en-US" sz="2800" dirty="0">
                <a:solidFill>
                  <a:srgbClr val="804F3B"/>
                </a:solidFill>
                <a:latin typeface="Raleway"/>
                <a:ea typeface="Raleway"/>
                <a:cs typeface="Raleway"/>
                <a:sym typeface="Raleway"/>
              </a:rPr>
              <a:t>παίδευση” σε σχέση με το πένθος, την εμπειρία του οποίου βιώνει στο σύνολό του το σχολείο. </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Προσ</a:t>
            </a:r>
            <a:r>
              <a:rPr lang="en-US" sz="2800" dirty="0">
                <a:solidFill>
                  <a:srgbClr val="804F3B"/>
                </a:solidFill>
                <a:latin typeface="Raleway"/>
                <a:ea typeface="Raleway"/>
                <a:cs typeface="Raleway"/>
                <a:sym typeface="Raleway"/>
              </a:rPr>
              <a:t>ανατολισμός στην ανθεκτικότητα.</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Αν</a:t>
            </a:r>
            <a:r>
              <a:rPr lang="en-US" sz="2800" dirty="0">
                <a:solidFill>
                  <a:srgbClr val="804F3B"/>
                </a:solidFill>
                <a:latin typeface="Raleway"/>
                <a:ea typeface="Raleway"/>
                <a:cs typeface="Raleway"/>
                <a:sym typeface="Raleway"/>
              </a:rPr>
              <a:t>αγνώριση της ευαλωτότητας και των ίδιων των εκπαιδευτικών.</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Εκ</a:t>
            </a:r>
            <a:r>
              <a:rPr lang="en-US" sz="2800" dirty="0">
                <a:solidFill>
                  <a:srgbClr val="804F3B"/>
                </a:solidFill>
                <a:latin typeface="Raleway"/>
                <a:ea typeface="Raleway"/>
                <a:cs typeface="Raleway"/>
                <a:sym typeface="Raleway"/>
              </a:rPr>
              <a:t>προσώπηση του σχολείου στην κηδεία.</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Άλλες</a:t>
            </a:r>
            <a:r>
              <a:rPr lang="en-US" sz="2800" dirty="0">
                <a:solidFill>
                  <a:srgbClr val="804F3B"/>
                </a:solidFill>
                <a:latin typeface="Raleway"/>
                <a:ea typeface="Raleway"/>
                <a:cs typeface="Raleway"/>
                <a:sym typeface="Raleway"/>
              </a:rPr>
              <a:t> </a:t>
            </a:r>
            <a:r>
              <a:rPr lang="en-US" sz="2800" dirty="0" err="1">
                <a:solidFill>
                  <a:srgbClr val="804F3B"/>
                </a:solidFill>
                <a:latin typeface="Raleway"/>
                <a:ea typeface="Raleway"/>
                <a:cs typeface="Raleway"/>
                <a:sym typeface="Raleway"/>
              </a:rPr>
              <a:t>ευκ</a:t>
            </a:r>
            <a:r>
              <a:rPr lang="en-US" sz="2800" dirty="0">
                <a:solidFill>
                  <a:srgbClr val="804F3B"/>
                </a:solidFill>
                <a:latin typeface="Raleway"/>
                <a:ea typeface="Raleway"/>
                <a:cs typeface="Raleway"/>
                <a:sym typeface="Raleway"/>
              </a:rPr>
              <a:t>αιρίες έκφρασεις του πένθους και της μνήμης: αθλητική ημερίδα, ποιητική ή μουσική εκδήλωση, δημιουργία graffiti ή πανό, δεντροφύτευση...</a:t>
            </a:r>
          </a:p>
          <a:p>
            <a:pPr marL="687006" lvl="1" indent="-343503" algn="just">
              <a:lnSpc>
                <a:spcPts val="4773"/>
              </a:lnSpc>
              <a:buFont typeface="Arial"/>
              <a:buChar char="•"/>
            </a:pPr>
            <a:r>
              <a:rPr lang="en-US" sz="2800" dirty="0" err="1">
                <a:solidFill>
                  <a:srgbClr val="804F3B"/>
                </a:solidFill>
                <a:latin typeface="Raleway"/>
                <a:ea typeface="Raleway"/>
                <a:cs typeface="Raleway"/>
                <a:sym typeface="Raleway"/>
              </a:rPr>
              <a:t>Δι</a:t>
            </a:r>
            <a:r>
              <a:rPr lang="en-US" sz="2800" dirty="0">
                <a:solidFill>
                  <a:srgbClr val="804F3B"/>
                </a:solidFill>
                <a:latin typeface="Raleway"/>
                <a:ea typeface="Raleway"/>
                <a:cs typeface="Raleway"/>
                <a:sym typeface="Raleway"/>
              </a:rPr>
              <a:t>αρκής αξιολόγηση των δράσεων και της εμπειρίας.</a:t>
            </a:r>
          </a:p>
          <a:p>
            <a:pPr algn="just">
              <a:lnSpc>
                <a:spcPts val="4773"/>
              </a:lnSpc>
            </a:pPr>
            <a:endParaRPr lang="en-US" sz="3182" dirty="0">
              <a:solidFill>
                <a:srgbClr val="804F3B"/>
              </a:solidFill>
              <a:latin typeface="Raleway"/>
              <a:ea typeface="Raleway"/>
              <a:cs typeface="Raleway"/>
              <a:sym typeface="Raleway"/>
            </a:endParaRPr>
          </a:p>
          <a:p>
            <a:pPr algn="just">
              <a:lnSpc>
                <a:spcPts val="4773"/>
              </a:lnSpc>
            </a:pPr>
            <a:endParaRPr lang="en-US" sz="3182" dirty="0">
              <a:solidFill>
                <a:srgbClr val="804F3B"/>
              </a:solidFill>
              <a:latin typeface="Raleway"/>
              <a:ea typeface="Raleway"/>
              <a:cs typeface="Raleway"/>
              <a:sym typeface="Raleway"/>
            </a:endParaRPr>
          </a:p>
          <a:p>
            <a:pPr algn="just">
              <a:lnSpc>
                <a:spcPts val="4773"/>
              </a:lnSpc>
            </a:pPr>
            <a:endParaRPr lang="en-US" sz="3182" dirty="0">
              <a:solidFill>
                <a:srgbClr val="804F3B"/>
              </a:solidFill>
              <a:latin typeface="Raleway"/>
              <a:ea typeface="Raleway"/>
              <a:cs typeface="Raleway"/>
              <a:sym typeface="Raleway"/>
            </a:endParaRPr>
          </a:p>
          <a:p>
            <a:pPr algn="just">
              <a:lnSpc>
                <a:spcPts val="4773"/>
              </a:lnSpc>
            </a:pPr>
            <a:endParaRPr lang="en-US" sz="3182" dirty="0">
              <a:solidFill>
                <a:srgbClr val="804F3B"/>
              </a:solidFill>
              <a:latin typeface="Raleway"/>
              <a:ea typeface="Raleway"/>
              <a:cs typeface="Raleway"/>
              <a:sym typeface="Raleway"/>
            </a:endParaRPr>
          </a:p>
          <a:p>
            <a:pPr algn="just">
              <a:lnSpc>
                <a:spcPts val="4773"/>
              </a:lnSpc>
            </a:pPr>
            <a:endParaRPr lang="en-US" sz="3182" dirty="0">
              <a:solidFill>
                <a:srgbClr val="804F3B"/>
              </a:solidFill>
              <a:latin typeface="Raleway"/>
              <a:ea typeface="Raleway"/>
              <a:cs typeface="Raleway"/>
              <a:sym typeface="Raleway"/>
            </a:endParaRPr>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6" name="TextBox 6"/>
          <p:cNvSpPr txBox="1"/>
          <p:nvPr/>
        </p:nvSpPr>
        <p:spPr>
          <a:xfrm>
            <a:off x="1028700" y="713486"/>
            <a:ext cx="33270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ΙΙΙ</a:t>
            </a:r>
          </a:p>
        </p:txBody>
      </p:sp>
      <p:sp>
        <p:nvSpPr>
          <p:cNvPr id="7" name="TextBox 7"/>
          <p:cNvSpPr txBox="1"/>
          <p:nvPr/>
        </p:nvSpPr>
        <p:spPr>
          <a:xfrm>
            <a:off x="1355447" y="713486"/>
            <a:ext cx="10315641"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ΕΝΕΡΓΕΙΕΣ ΣΤΗΝ ΤΕΛΙΚΗ ΦΑΣΗ ΤΗΣ ΖΩΗΣ ΤΟΥ ΑΣΘΕΝΟΥΣ ΚΑΙ ΜΕΤΑ ΤΟΝ ΘΑΝΑΤΟ ΤΟΥ</a:t>
            </a:r>
          </a:p>
        </p:txBody>
      </p:sp>
      <p:sp>
        <p:nvSpPr>
          <p:cNvPr id="8" name="TextBox 8"/>
          <p:cNvSpPr txBox="1"/>
          <p:nvPr/>
        </p:nvSpPr>
        <p:spPr>
          <a:xfrm rot="5400000">
            <a:off x="15898989" y="2070726"/>
            <a:ext cx="3278433"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9" name="TextBox 9"/>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grpSp>
        <p:nvGrpSpPr>
          <p:cNvPr id="2" name="Group 2"/>
          <p:cNvGrpSpPr/>
          <p:nvPr/>
        </p:nvGrpSpPr>
        <p:grpSpPr>
          <a:xfrm>
            <a:off x="16740784" y="0"/>
            <a:ext cx="1547216" cy="10287000"/>
            <a:chOff x="0" y="0"/>
            <a:chExt cx="523379" cy="3479800"/>
          </a:xfrm>
        </p:grpSpPr>
        <p:sp>
          <p:nvSpPr>
            <p:cNvPr id="3" name="Freeform 3"/>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a:off x="1028700" y="3535089"/>
            <a:ext cx="3545891" cy="3797322"/>
          </a:xfrm>
          <a:prstGeom prst="rect">
            <a:avLst/>
          </a:prstGeom>
        </p:spPr>
        <p:txBody>
          <a:bodyPr lIns="0" tIns="0" rIns="0" bIns="0" rtlCol="0" anchor="t">
            <a:spAutoFit/>
          </a:bodyPr>
          <a:lstStyle/>
          <a:p>
            <a:pPr algn="l">
              <a:lnSpc>
                <a:spcPts val="5040"/>
              </a:lnSpc>
            </a:pPr>
            <a:r>
              <a:rPr lang="el-GR" sz="2800" b="1" dirty="0">
                <a:solidFill>
                  <a:srgbClr val="804F3B"/>
                </a:solidFill>
                <a:latin typeface="Raleway Bold"/>
                <a:ea typeface="Raleway Bold"/>
                <a:cs typeface="Raleway Bold"/>
                <a:sym typeface="Raleway Bold"/>
              </a:rPr>
              <a:t>Πώς μπορούμε να στηρίξουμε αποτελεσματικά τα παιδιά και τους εφήβους που βιώνουν μια σοβαρή ασθένεια</a:t>
            </a:r>
            <a:r>
              <a:rPr lang="el-GR" sz="3600" b="1" dirty="0">
                <a:solidFill>
                  <a:srgbClr val="804F3B"/>
                </a:solidFill>
                <a:latin typeface="Raleway Bold"/>
                <a:ea typeface="Raleway Bold"/>
                <a:cs typeface="Raleway Bold"/>
                <a:sym typeface="Raleway Bold"/>
              </a:rPr>
              <a:t>;</a:t>
            </a:r>
            <a:endParaRPr lang="en-US" sz="3600" b="1" dirty="0">
              <a:solidFill>
                <a:srgbClr val="804F3B"/>
              </a:solidFill>
              <a:latin typeface="Raleway Bold"/>
              <a:ea typeface="Raleway Bold"/>
              <a:cs typeface="Raleway Bold"/>
              <a:sym typeface="Raleway Bold"/>
            </a:endParaRPr>
          </a:p>
        </p:txBody>
      </p:sp>
      <p:sp>
        <p:nvSpPr>
          <p:cNvPr id="6" name="TextBox 6"/>
          <p:cNvSpPr txBox="1"/>
          <p:nvPr/>
        </p:nvSpPr>
        <p:spPr>
          <a:xfrm>
            <a:off x="6422298" y="2565911"/>
            <a:ext cx="10259254" cy="2490362"/>
          </a:xfrm>
          <a:prstGeom prst="rect">
            <a:avLst/>
          </a:prstGeom>
        </p:spPr>
        <p:txBody>
          <a:bodyPr wrap="square" lIns="0" tIns="0" rIns="0" bIns="0" rtlCol="0" anchor="t">
            <a:spAutoFit/>
          </a:bodyPr>
          <a:lstStyle/>
          <a:p>
            <a:pPr marL="742950" indent="-742950" algn="l">
              <a:lnSpc>
                <a:spcPts val="5040"/>
              </a:lnSpc>
              <a:buAutoNum type="arabicPeriod"/>
            </a:pPr>
            <a:r>
              <a:rPr lang="el-GR" sz="2800" dirty="0">
                <a:solidFill>
                  <a:srgbClr val="804F3B"/>
                </a:solidFill>
                <a:latin typeface="Raleway Bold"/>
                <a:ea typeface="Raleway Bold"/>
                <a:cs typeface="Raleway Bold"/>
                <a:sym typeface="Raleway Bold"/>
              </a:rPr>
              <a:t>Καθορισμός </a:t>
            </a:r>
            <a:r>
              <a:rPr lang="el-GR" sz="2800" b="1" dirty="0">
                <a:solidFill>
                  <a:srgbClr val="804F3B"/>
                </a:solidFill>
                <a:latin typeface="Raleway Bold"/>
                <a:ea typeface="Raleway Bold"/>
                <a:cs typeface="Raleway Bold"/>
                <a:sym typeface="Raleway Bold"/>
              </a:rPr>
              <a:t>ευθυνών</a:t>
            </a:r>
            <a:r>
              <a:rPr lang="el-GR" sz="2800" dirty="0">
                <a:solidFill>
                  <a:srgbClr val="804F3B"/>
                </a:solidFill>
                <a:latin typeface="Raleway Bold"/>
                <a:ea typeface="Raleway Bold"/>
                <a:cs typeface="Raleway Bold"/>
                <a:sym typeface="Raleway Bold"/>
              </a:rPr>
              <a:t>: Ποιος κάνει τι;</a:t>
            </a:r>
          </a:p>
          <a:p>
            <a:pPr marL="742950" indent="-742950" algn="l">
              <a:lnSpc>
                <a:spcPts val="5040"/>
              </a:lnSpc>
              <a:buAutoNum type="arabicPeriod"/>
            </a:pPr>
            <a:r>
              <a:rPr lang="el-GR" sz="2800" dirty="0">
                <a:solidFill>
                  <a:srgbClr val="804F3B"/>
                </a:solidFill>
                <a:latin typeface="Raleway Bold"/>
                <a:ea typeface="Raleway Bold"/>
                <a:cs typeface="Raleway Bold"/>
                <a:sym typeface="Raleway Bold"/>
              </a:rPr>
              <a:t>Καθιέρωση σαφών </a:t>
            </a:r>
            <a:r>
              <a:rPr lang="el-GR" sz="2800" b="1" dirty="0">
                <a:solidFill>
                  <a:srgbClr val="804F3B"/>
                </a:solidFill>
                <a:latin typeface="Raleway Bold"/>
                <a:ea typeface="Raleway Bold"/>
                <a:cs typeface="Raleway Bold"/>
                <a:sym typeface="Raleway Bold"/>
              </a:rPr>
              <a:t>κατευθυντήριων γραμμών</a:t>
            </a:r>
            <a:r>
              <a:rPr lang="el-GR" sz="2800" dirty="0">
                <a:solidFill>
                  <a:srgbClr val="804F3B"/>
                </a:solidFill>
                <a:latin typeface="Raleway Bold"/>
                <a:ea typeface="Raleway Bold"/>
                <a:cs typeface="Raleway Bold"/>
                <a:sym typeface="Raleway Bold"/>
              </a:rPr>
              <a:t>.</a:t>
            </a:r>
          </a:p>
          <a:p>
            <a:pPr marL="742950" indent="-742950" algn="l">
              <a:lnSpc>
                <a:spcPts val="5040"/>
              </a:lnSpc>
              <a:buAutoNum type="arabicPeriod"/>
            </a:pPr>
            <a:r>
              <a:rPr lang="el-GR" sz="2800" dirty="0">
                <a:solidFill>
                  <a:srgbClr val="804F3B"/>
                </a:solidFill>
                <a:latin typeface="Raleway Bold"/>
                <a:ea typeface="Raleway Bold"/>
                <a:cs typeface="Raleway Bold"/>
                <a:sym typeface="Raleway Bold"/>
              </a:rPr>
              <a:t>Αναγνώριση </a:t>
            </a:r>
            <a:r>
              <a:rPr lang="el-GR" sz="2800" b="1" dirty="0">
                <a:solidFill>
                  <a:srgbClr val="804F3B"/>
                </a:solidFill>
                <a:latin typeface="Raleway Bold"/>
                <a:ea typeface="Raleway Bold"/>
                <a:cs typeface="Raleway Bold"/>
                <a:sym typeface="Raleway Bold"/>
              </a:rPr>
              <a:t>ορίων</a:t>
            </a:r>
            <a:r>
              <a:rPr lang="el-GR" sz="2800" dirty="0">
                <a:solidFill>
                  <a:srgbClr val="804F3B"/>
                </a:solidFill>
                <a:latin typeface="Raleway Bold"/>
                <a:ea typeface="Raleway Bold"/>
                <a:cs typeface="Raleway Bold"/>
                <a:sym typeface="Raleway Bold"/>
              </a:rPr>
              <a:t> και διαθέσιμων πόρων.</a:t>
            </a:r>
            <a:endParaRPr lang="en-GB" sz="2800" dirty="0">
              <a:solidFill>
                <a:srgbClr val="804F3B"/>
              </a:solidFill>
              <a:latin typeface="Raleway Bold"/>
              <a:ea typeface="Raleway Bold"/>
              <a:cs typeface="Raleway Bold"/>
              <a:sym typeface="Raleway Bold"/>
            </a:endParaRPr>
          </a:p>
          <a:p>
            <a:pPr algn="r">
              <a:lnSpc>
                <a:spcPts val="5040"/>
              </a:lnSpc>
            </a:pPr>
            <a:r>
              <a:rPr lang="en-GB" sz="2800" dirty="0">
                <a:solidFill>
                  <a:srgbClr val="804F3B"/>
                </a:solidFill>
                <a:latin typeface="Raleway" pitchFamily="2" charset="0"/>
                <a:ea typeface="Raleway Bold"/>
                <a:cs typeface="Raleway Bold"/>
                <a:sym typeface="Raleway Bold"/>
              </a:rPr>
              <a:t>(</a:t>
            </a:r>
            <a:r>
              <a:rPr lang="en-GB" sz="2800" dirty="0" err="1">
                <a:solidFill>
                  <a:srgbClr val="804F3B"/>
                </a:solidFill>
                <a:latin typeface="Raleway" pitchFamily="2" charset="0"/>
                <a:ea typeface="Raleway Bold"/>
                <a:cs typeface="Raleway Bold"/>
                <a:sym typeface="Raleway Bold"/>
              </a:rPr>
              <a:t>Dyregrov</a:t>
            </a:r>
            <a:r>
              <a:rPr lang="en-GB" sz="2800" dirty="0">
                <a:solidFill>
                  <a:srgbClr val="804F3B"/>
                </a:solidFill>
                <a:latin typeface="Raleway" pitchFamily="2" charset="0"/>
                <a:ea typeface="Raleway Bold"/>
                <a:cs typeface="Raleway Bold"/>
                <a:sym typeface="Raleway Bold"/>
              </a:rPr>
              <a:t> &amp; </a:t>
            </a:r>
            <a:r>
              <a:rPr lang="en-GB" sz="2800" dirty="0" err="1">
                <a:solidFill>
                  <a:srgbClr val="804F3B"/>
                </a:solidFill>
                <a:latin typeface="Raleway" pitchFamily="2" charset="0"/>
                <a:ea typeface="Raleway Bold"/>
                <a:cs typeface="Raleway Bold"/>
                <a:sym typeface="Raleway Bold"/>
              </a:rPr>
              <a:t>Lytje</a:t>
            </a:r>
            <a:r>
              <a:rPr lang="en-GB" sz="2800" dirty="0">
                <a:solidFill>
                  <a:srgbClr val="804F3B"/>
                </a:solidFill>
                <a:latin typeface="Raleway" pitchFamily="2" charset="0"/>
                <a:ea typeface="Raleway Bold"/>
                <a:cs typeface="Raleway Bold"/>
                <a:sym typeface="Raleway Bold"/>
              </a:rPr>
              <a:t>, 2024)</a:t>
            </a:r>
            <a:endParaRPr lang="el-GR" sz="3600" dirty="0">
              <a:solidFill>
                <a:srgbClr val="804F3B"/>
              </a:solidFill>
              <a:latin typeface="Raleway" pitchFamily="2" charset="0"/>
              <a:ea typeface="Raleway Bold"/>
              <a:cs typeface="Raleway Bold"/>
              <a:sym typeface="Raleway Bold"/>
            </a:endParaRPr>
          </a:p>
        </p:txBody>
      </p:sp>
      <p:sp>
        <p:nvSpPr>
          <p:cNvPr id="8" name="TextBox 8"/>
          <p:cNvSpPr txBox="1"/>
          <p:nvPr/>
        </p:nvSpPr>
        <p:spPr>
          <a:xfrm>
            <a:off x="1028700" y="933450"/>
            <a:ext cx="6848808" cy="821055"/>
          </a:xfrm>
          <a:prstGeom prst="rect">
            <a:avLst/>
          </a:prstGeom>
        </p:spPr>
        <p:txBody>
          <a:bodyPr lIns="0" tIns="0" rIns="0" bIns="0" rtlCol="0" anchor="t">
            <a:spAutoFit/>
          </a:bodyPr>
          <a:lstStyle/>
          <a:p>
            <a:pPr algn="l">
              <a:lnSpc>
                <a:spcPts val="6719"/>
              </a:lnSpc>
            </a:pPr>
            <a:r>
              <a:rPr lang="el-GR" sz="4800" dirty="0" err="1">
                <a:solidFill>
                  <a:srgbClr val="804F3B"/>
                </a:solidFill>
                <a:latin typeface="Radley"/>
                <a:ea typeface="Radley"/>
                <a:cs typeface="Radley"/>
                <a:sym typeface="Radley"/>
              </a:rPr>
              <a:t>Επιλογικά</a:t>
            </a:r>
            <a:endParaRPr lang="en-US" sz="4800" dirty="0">
              <a:solidFill>
                <a:srgbClr val="804F3B"/>
              </a:solidFill>
              <a:latin typeface="Radley"/>
              <a:ea typeface="Radley"/>
              <a:cs typeface="Radley"/>
              <a:sym typeface="Radley"/>
            </a:endParaRPr>
          </a:p>
        </p:txBody>
      </p:sp>
      <p:sp>
        <p:nvSpPr>
          <p:cNvPr id="9" name="TextBox 9"/>
          <p:cNvSpPr txBox="1"/>
          <p:nvPr/>
        </p:nvSpPr>
        <p:spPr>
          <a:xfrm rot="5400000">
            <a:off x="15898989" y="2070726"/>
            <a:ext cx="3278433"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10" name="TextBox 10"/>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2" name="Picture 11" descr="A bridge over water with rocks and a boat&#10;&#10;AI-generated content may be incorrect.">
            <a:extLst>
              <a:ext uri="{FF2B5EF4-FFF2-40B4-BE49-F238E27FC236}">
                <a16:creationId xmlns:a16="http://schemas.microsoft.com/office/drawing/2014/main" id="{BFE8518B-4747-F85D-48C1-BE0697C83C79}"/>
              </a:ext>
            </a:extLst>
          </p:cNvPr>
          <p:cNvPicPr>
            <a:picLocks noChangeAspect="1"/>
          </p:cNvPicPr>
          <p:nvPr/>
        </p:nvPicPr>
        <p:blipFill>
          <a:blip r:embed="rId2">
            <a:extLst>
              <a:ext uri="{28A0092B-C50C-407E-A947-70E740481C1C}">
                <a14:useLocalDpi xmlns:a14="http://schemas.microsoft.com/office/drawing/2010/main" val="0"/>
              </a:ext>
            </a:extLst>
          </a:blip>
          <a:srcRect b="17847"/>
          <a:stretch/>
        </p:blipFill>
        <p:spPr>
          <a:xfrm>
            <a:off x="6140648" y="6380813"/>
            <a:ext cx="10623870" cy="390618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02A60-7928-9398-7DF9-D388AEC5F8ED}"/>
            </a:ext>
          </a:extLst>
        </p:cNvPr>
        <p:cNvGrpSpPr/>
        <p:nvPr/>
      </p:nvGrpSpPr>
      <p:grpSpPr>
        <a:xfrm>
          <a:off x="0" y="0"/>
          <a:ext cx="0" cy="0"/>
          <a:chOff x="0" y="0"/>
          <a:chExt cx="0" cy="0"/>
        </a:xfrm>
      </p:grpSpPr>
      <p:pic>
        <p:nvPicPr>
          <p:cNvPr id="17" name="Picture 16" descr="A stone bridge over a stream&#10;&#10;AI-generated content may be incorrect.">
            <a:extLst>
              <a:ext uri="{FF2B5EF4-FFF2-40B4-BE49-F238E27FC236}">
                <a16:creationId xmlns:a16="http://schemas.microsoft.com/office/drawing/2014/main" id="{DE7CD148-4907-F548-BD9A-A0969A04A43D}"/>
              </a:ext>
            </a:extLst>
          </p:cNvPr>
          <p:cNvPicPr>
            <a:picLocks noChangeAspect="1"/>
          </p:cNvPicPr>
          <p:nvPr/>
        </p:nvPicPr>
        <p:blipFill>
          <a:blip r:embed="rId2" cstate="print">
            <a:alphaModFix amt="59000"/>
            <a:extLst>
              <a:ext uri="{28A0092B-C50C-407E-A947-70E740481C1C}">
                <a14:useLocalDpi xmlns:a14="http://schemas.microsoft.com/office/drawing/2010/main" val="0"/>
              </a:ext>
            </a:extLst>
          </a:blip>
          <a:stretch>
            <a:fillRect/>
          </a:stretch>
        </p:blipFill>
        <p:spPr>
          <a:xfrm>
            <a:off x="2209800" y="190500"/>
            <a:ext cx="12588278" cy="8369865"/>
          </a:xfrm>
          <a:prstGeom prst="rect">
            <a:avLst/>
          </a:prstGeom>
          <a:effectLst>
            <a:outerShdw dist="50800" algn="ctr" rotWithShape="0">
              <a:srgbClr val="000000">
                <a:alpha val="57000"/>
              </a:srgbClr>
            </a:outerShdw>
            <a:reflection stA="0" endPos="65000" dist="50800" dir="5400000" sy="-100000" algn="bl" rotWithShape="0"/>
            <a:softEdge rad="1270000"/>
          </a:effectLst>
        </p:spPr>
      </p:pic>
      <p:grpSp>
        <p:nvGrpSpPr>
          <p:cNvPr id="2" name="Group 2">
            <a:extLst>
              <a:ext uri="{FF2B5EF4-FFF2-40B4-BE49-F238E27FC236}">
                <a16:creationId xmlns:a16="http://schemas.microsoft.com/office/drawing/2014/main" id="{503A64CD-17FD-067F-24B4-AF50CB7CF4CD}"/>
              </a:ext>
            </a:extLst>
          </p:cNvPr>
          <p:cNvGrpSpPr/>
          <p:nvPr/>
        </p:nvGrpSpPr>
        <p:grpSpPr>
          <a:xfrm>
            <a:off x="16740784" y="0"/>
            <a:ext cx="1547216" cy="10287000"/>
            <a:chOff x="0" y="0"/>
            <a:chExt cx="523379" cy="3479800"/>
          </a:xfrm>
        </p:grpSpPr>
        <p:sp>
          <p:nvSpPr>
            <p:cNvPr id="3" name="Freeform 3">
              <a:extLst>
                <a:ext uri="{FF2B5EF4-FFF2-40B4-BE49-F238E27FC236}">
                  <a16:creationId xmlns:a16="http://schemas.microsoft.com/office/drawing/2014/main" id="{7695D765-DBFD-1121-0104-B07AD5056CF1}"/>
                </a:ext>
              </a:extLst>
            </p:cNvPr>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11" name="TextBox 11">
            <a:extLst>
              <a:ext uri="{FF2B5EF4-FFF2-40B4-BE49-F238E27FC236}">
                <a16:creationId xmlns:a16="http://schemas.microsoft.com/office/drawing/2014/main" id="{D1DB8D0F-49B7-AA83-20F8-5A0E9560B8CC}"/>
              </a:ext>
            </a:extLst>
          </p:cNvPr>
          <p:cNvSpPr txBox="1"/>
          <p:nvPr/>
        </p:nvSpPr>
        <p:spPr>
          <a:xfrm rot="5400000">
            <a:off x="15898989" y="2070726"/>
            <a:ext cx="3278433"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12" name="TextBox 12">
            <a:extLst>
              <a:ext uri="{FF2B5EF4-FFF2-40B4-BE49-F238E27FC236}">
                <a16:creationId xmlns:a16="http://schemas.microsoft.com/office/drawing/2014/main" id="{16166CB9-D8EA-05F6-09D3-A6631CC37375}"/>
              </a:ext>
            </a:extLst>
          </p:cNvPr>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
        <p:nvSpPr>
          <p:cNvPr id="14" name="TextBox 13">
            <a:extLst>
              <a:ext uri="{FF2B5EF4-FFF2-40B4-BE49-F238E27FC236}">
                <a16:creationId xmlns:a16="http://schemas.microsoft.com/office/drawing/2014/main" id="{F5E8263A-A338-4E2D-2653-5FCC85D20AE9}"/>
              </a:ext>
            </a:extLst>
          </p:cNvPr>
          <p:cNvSpPr txBox="1"/>
          <p:nvPr/>
        </p:nvSpPr>
        <p:spPr>
          <a:xfrm>
            <a:off x="5993109" y="8719169"/>
            <a:ext cx="11447166" cy="1176219"/>
          </a:xfrm>
          <a:prstGeom prst="rect">
            <a:avLst/>
          </a:prstGeom>
          <a:noFill/>
        </p:spPr>
        <p:txBody>
          <a:bodyPr wrap="square">
            <a:spAutoFit/>
          </a:bodyPr>
          <a:lstStyle/>
          <a:p>
            <a:pPr algn="ctr">
              <a:lnSpc>
                <a:spcPts val="9999"/>
              </a:lnSpc>
            </a:pPr>
            <a:r>
              <a:rPr lang="el-GR" sz="3500" b="1" dirty="0">
                <a:solidFill>
                  <a:srgbClr val="804F3B"/>
                </a:solidFill>
                <a:latin typeface="Radley"/>
                <a:ea typeface="Radley"/>
                <a:cs typeface="Radley"/>
                <a:sym typeface="Radley"/>
              </a:rPr>
              <a:t>Σας ευχαριστώ πολύ για την υπομονή σας!</a:t>
            </a:r>
            <a:endParaRPr lang="en-US" sz="3500" b="1" dirty="0">
              <a:solidFill>
                <a:srgbClr val="804F3B"/>
              </a:solidFill>
              <a:latin typeface="Radley"/>
              <a:ea typeface="Radley"/>
              <a:cs typeface="Radley"/>
              <a:sym typeface="Radley"/>
            </a:endParaRPr>
          </a:p>
        </p:txBody>
      </p:sp>
      <p:sp>
        <p:nvSpPr>
          <p:cNvPr id="20" name="TextBox 19">
            <a:extLst>
              <a:ext uri="{FF2B5EF4-FFF2-40B4-BE49-F238E27FC236}">
                <a16:creationId xmlns:a16="http://schemas.microsoft.com/office/drawing/2014/main" id="{A18BA27A-5B81-3B95-B683-6FC8AADE2C27}"/>
              </a:ext>
            </a:extLst>
          </p:cNvPr>
          <p:cNvSpPr txBox="1"/>
          <p:nvPr/>
        </p:nvSpPr>
        <p:spPr>
          <a:xfrm>
            <a:off x="-696799" y="7903309"/>
            <a:ext cx="18059400" cy="1176219"/>
          </a:xfrm>
          <a:prstGeom prst="rect">
            <a:avLst/>
          </a:prstGeom>
          <a:noFill/>
        </p:spPr>
        <p:txBody>
          <a:bodyPr wrap="square">
            <a:spAutoFit/>
          </a:bodyPr>
          <a:lstStyle/>
          <a:p>
            <a:pPr algn="ctr">
              <a:lnSpc>
                <a:spcPts val="9999"/>
              </a:lnSpc>
            </a:pPr>
            <a:r>
              <a:rPr lang="el-GR" sz="3500" b="1" dirty="0">
                <a:solidFill>
                  <a:srgbClr val="804F3B"/>
                </a:solidFill>
                <a:latin typeface="Radley"/>
                <a:ea typeface="Radley"/>
                <a:cs typeface="Radley"/>
                <a:sym typeface="Radley"/>
              </a:rPr>
              <a:t>«</a:t>
            </a:r>
            <a:r>
              <a:rPr lang="el-GR" sz="3500" b="1">
                <a:solidFill>
                  <a:srgbClr val="804F3B"/>
                </a:solidFill>
                <a:latin typeface="Radley"/>
                <a:ea typeface="Radley"/>
                <a:cs typeface="Radley"/>
                <a:sym typeface="Radley"/>
              </a:rPr>
              <a:t>Κανείς δε </a:t>
            </a:r>
            <a:r>
              <a:rPr lang="el-GR" sz="3500" b="1" dirty="0">
                <a:solidFill>
                  <a:srgbClr val="804F3B"/>
                </a:solidFill>
                <a:latin typeface="Radley"/>
                <a:ea typeface="Radley"/>
                <a:cs typeface="Radley"/>
                <a:sym typeface="Radley"/>
              </a:rPr>
              <a:t>χτίζει γέφυρα πάνω από ένα ποτάμι </a:t>
            </a:r>
            <a:r>
              <a:rPr lang="el-GR" sz="3500" b="1">
                <a:solidFill>
                  <a:srgbClr val="804F3B"/>
                </a:solidFill>
                <a:latin typeface="Radley"/>
                <a:ea typeface="Radley"/>
                <a:cs typeface="Radley"/>
                <a:sym typeface="Radley"/>
              </a:rPr>
              <a:t>που δε </a:t>
            </a:r>
            <a:r>
              <a:rPr lang="el-GR" sz="3500" b="1" dirty="0">
                <a:solidFill>
                  <a:srgbClr val="804F3B"/>
                </a:solidFill>
                <a:latin typeface="Radley"/>
                <a:ea typeface="Radley"/>
                <a:cs typeface="Radley"/>
                <a:sym typeface="Radley"/>
              </a:rPr>
              <a:t>βλέπει.» A. </a:t>
            </a:r>
            <a:r>
              <a:rPr lang="el-GR" sz="3500" b="1" dirty="0" err="1">
                <a:solidFill>
                  <a:srgbClr val="804F3B"/>
                </a:solidFill>
                <a:latin typeface="Radley"/>
                <a:ea typeface="Radley"/>
                <a:cs typeface="Radley"/>
                <a:sym typeface="Radley"/>
              </a:rPr>
              <a:t>Schnake</a:t>
            </a:r>
            <a:endParaRPr lang="el-GR" sz="3500" b="1" dirty="0">
              <a:solidFill>
                <a:srgbClr val="804F3B"/>
              </a:solidFill>
              <a:latin typeface="Radley"/>
              <a:ea typeface="Radley"/>
              <a:cs typeface="Radley"/>
              <a:sym typeface="Radley"/>
            </a:endParaRPr>
          </a:p>
        </p:txBody>
      </p:sp>
    </p:spTree>
    <p:extLst>
      <p:ext uri="{BB962C8B-B14F-4D97-AF65-F5344CB8AC3E}">
        <p14:creationId xmlns:p14="http://schemas.microsoft.com/office/powerpoint/2010/main" val="281850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1469690"/>
            <a:ext cx="6848808" cy="481330"/>
          </a:xfrm>
          <a:prstGeom prst="rect">
            <a:avLst/>
          </a:prstGeom>
        </p:spPr>
        <p:txBody>
          <a:bodyPr lIns="0" tIns="0" rIns="0" bIns="0" rtlCol="0" anchor="t">
            <a:spAutoFit/>
          </a:bodyPr>
          <a:lstStyle/>
          <a:p>
            <a:pPr algn="l">
              <a:lnSpc>
                <a:spcPts val="3919"/>
              </a:lnSpc>
            </a:pPr>
            <a:r>
              <a:rPr lang="en-US" sz="2799" dirty="0" err="1">
                <a:solidFill>
                  <a:srgbClr val="804F3B"/>
                </a:solidFill>
                <a:latin typeface="Radley"/>
                <a:ea typeface="Radley"/>
                <a:cs typeface="Radley"/>
                <a:sym typeface="Radley"/>
              </a:rPr>
              <a:t>Αν</a:t>
            </a:r>
            <a:r>
              <a:rPr lang="en-US" sz="2799" dirty="0">
                <a:solidFill>
                  <a:srgbClr val="804F3B"/>
                </a:solidFill>
                <a:latin typeface="Radley"/>
                <a:ea typeface="Radley"/>
                <a:cs typeface="Radley"/>
                <a:sym typeface="Radley"/>
              </a:rPr>
              <a:t>αφορές</a:t>
            </a:r>
          </a:p>
        </p:txBody>
      </p:sp>
      <p:sp>
        <p:nvSpPr>
          <p:cNvPr id="3" name="TextBox 3"/>
          <p:cNvSpPr txBox="1"/>
          <p:nvPr/>
        </p:nvSpPr>
        <p:spPr>
          <a:xfrm>
            <a:off x="1026147" y="2095500"/>
            <a:ext cx="15394984" cy="8338234"/>
          </a:xfrm>
          <a:prstGeom prst="rect">
            <a:avLst/>
          </a:prstGeom>
        </p:spPr>
        <p:txBody>
          <a:bodyPr lIns="0" tIns="0" rIns="0" bIns="0" rtlCol="0" anchor="t">
            <a:spAutoFit/>
          </a:bodyPr>
          <a:lstStyle/>
          <a:p>
            <a:pPr algn="just">
              <a:lnSpc>
                <a:spcPts val="3000"/>
              </a:lnSpc>
            </a:pPr>
            <a:r>
              <a:rPr lang="en-US" sz="2000" dirty="0" err="1">
                <a:solidFill>
                  <a:srgbClr val="804F3B"/>
                </a:solidFill>
                <a:latin typeface="Raleway"/>
                <a:ea typeface="Raleway"/>
                <a:cs typeface="Raleway"/>
                <a:sym typeface="Raleway"/>
              </a:rPr>
              <a:t>Αλεξιάδου</a:t>
            </a:r>
            <a:r>
              <a:rPr lang="en-US" sz="2000" dirty="0">
                <a:solidFill>
                  <a:srgbClr val="804F3B"/>
                </a:solidFill>
                <a:latin typeface="Raleway"/>
                <a:ea typeface="Raleway"/>
                <a:cs typeface="Raleway"/>
                <a:sym typeface="Raleway"/>
              </a:rPr>
              <a:t>, Ο. (2022). </a:t>
            </a:r>
            <a:r>
              <a:rPr lang="en-US" sz="2000" dirty="0" err="1">
                <a:solidFill>
                  <a:srgbClr val="804F3B"/>
                </a:solidFill>
                <a:latin typeface="Raleway"/>
                <a:ea typeface="Raleway"/>
                <a:cs typeface="Raleway"/>
                <a:sym typeface="Raleway"/>
              </a:rPr>
              <a:t>Το</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δικ</a:t>
            </a:r>
            <a:r>
              <a:rPr lang="en-US" sz="2000" dirty="0">
                <a:solidFill>
                  <a:srgbClr val="804F3B"/>
                </a:solidFill>
                <a:latin typeface="Raleway"/>
                <a:ea typeface="Raleway"/>
                <a:cs typeface="Raleway"/>
                <a:sym typeface="Raleway"/>
              </a:rPr>
              <a:t>αίωμα στη συνέχεια της εκπαίδευσης των χρονίως πασχόντων παιδιών. </a:t>
            </a:r>
            <a:r>
              <a:rPr lang="en-US" sz="2000" dirty="0" err="1">
                <a:solidFill>
                  <a:srgbClr val="804F3B"/>
                </a:solidFill>
                <a:latin typeface="Raleway"/>
                <a:ea typeface="Raleway"/>
                <a:cs typeface="Raleway"/>
                <a:sym typeface="Raleway"/>
              </a:rPr>
              <a:t>Μετ</a:t>
            </a:r>
            <a:r>
              <a:rPr lang="en-US" sz="2000" dirty="0">
                <a:solidFill>
                  <a:srgbClr val="804F3B"/>
                </a:solidFill>
                <a:latin typeface="Raleway"/>
                <a:ea typeface="Raleway"/>
                <a:cs typeface="Raleway"/>
                <a:sym typeface="Raleway"/>
              </a:rPr>
              <a:t>απτυχιακή Διπλωματική Διατριβή Προγράμματος Σπουδών Βιοηθικής – Τμήμα Ιατρικής. </a:t>
            </a:r>
            <a:r>
              <a:rPr lang="en-US" sz="2000" dirty="0" err="1">
                <a:solidFill>
                  <a:srgbClr val="804F3B"/>
                </a:solidFill>
                <a:latin typeface="Raleway"/>
                <a:ea typeface="Raleway"/>
                <a:cs typeface="Raleway"/>
                <a:sym typeface="Raleway"/>
              </a:rPr>
              <a:t>Δημοκρίτειο</a:t>
            </a:r>
            <a:r>
              <a:rPr lang="en-US" sz="2000" dirty="0">
                <a:solidFill>
                  <a:srgbClr val="804F3B"/>
                </a:solidFill>
                <a:latin typeface="Raleway"/>
                <a:ea typeface="Raleway"/>
                <a:cs typeface="Raleway"/>
                <a:sym typeface="Raleway"/>
              </a:rPr>
              <a:t> Πα</a:t>
            </a:r>
            <a:r>
              <a:rPr lang="en-US" sz="2000" dirty="0" err="1">
                <a:solidFill>
                  <a:srgbClr val="804F3B"/>
                </a:solidFill>
                <a:latin typeface="Raleway"/>
                <a:ea typeface="Raleway"/>
                <a:cs typeface="Raleway"/>
                <a:sym typeface="Raleway"/>
              </a:rPr>
              <a:t>νε</a:t>
            </a:r>
            <a:r>
              <a:rPr lang="en-US" sz="2000" dirty="0">
                <a:solidFill>
                  <a:srgbClr val="804F3B"/>
                </a:solidFill>
                <a:latin typeface="Raleway"/>
                <a:ea typeface="Raleway"/>
                <a:cs typeface="Raleway"/>
                <a:sym typeface="Raleway"/>
              </a:rPr>
              <a:t>πιστήμιο Θράκης.</a:t>
            </a:r>
          </a:p>
          <a:p>
            <a:pPr algn="just">
              <a:lnSpc>
                <a:spcPts val="3000"/>
              </a:lnSpc>
            </a:pPr>
            <a:r>
              <a:rPr lang="en-US" sz="2000" dirty="0" err="1">
                <a:solidFill>
                  <a:srgbClr val="804F3B"/>
                </a:solidFill>
                <a:latin typeface="Raleway"/>
                <a:ea typeface="Raleway"/>
                <a:cs typeface="Raleway"/>
                <a:sym typeface="Raleway"/>
              </a:rPr>
              <a:t>Αν</a:t>
            </a:r>
            <a:r>
              <a:rPr lang="en-US" sz="2000" dirty="0">
                <a:solidFill>
                  <a:srgbClr val="804F3B"/>
                </a:solidFill>
                <a:latin typeface="Raleway"/>
                <a:ea typeface="Raleway"/>
                <a:cs typeface="Raleway"/>
                <a:sym typeface="Raleway"/>
              </a:rPr>
              <a:t>αγνωστοπούλου, Τ., &amp; Χατζηνικολάου, Σ. (2015). </a:t>
            </a:r>
            <a:r>
              <a:rPr lang="en-US" sz="2000" dirty="0" err="1">
                <a:solidFill>
                  <a:srgbClr val="804F3B"/>
                </a:solidFill>
                <a:latin typeface="Raleway"/>
                <a:ea typeface="Raleway"/>
                <a:cs typeface="Raleway"/>
                <a:sym typeface="Raleway"/>
              </a:rPr>
              <a:t>Το</a:t>
            </a:r>
            <a:r>
              <a:rPr lang="en-US" sz="2000" dirty="0">
                <a:solidFill>
                  <a:srgbClr val="804F3B"/>
                </a:solidFill>
                <a:latin typeface="Raleway"/>
                <a:ea typeface="Raleway"/>
                <a:cs typeface="Raleway"/>
                <a:sym typeface="Raleway"/>
              </a:rPr>
              <a:t> π</a:t>
            </a:r>
            <a:r>
              <a:rPr lang="en-US" sz="2000" dirty="0" err="1">
                <a:solidFill>
                  <a:srgbClr val="804F3B"/>
                </a:solidFill>
                <a:latin typeface="Raleway"/>
                <a:ea typeface="Raleway"/>
                <a:cs typeface="Raleway"/>
                <a:sym typeface="Raleway"/>
              </a:rPr>
              <a:t>ένθος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στ</a:t>
            </a:r>
            <a:r>
              <a:rPr lang="en-US" sz="2000" dirty="0">
                <a:solidFill>
                  <a:srgbClr val="804F3B"/>
                </a:solidFill>
                <a:latin typeface="Raleway"/>
                <a:ea typeface="Raleway"/>
                <a:cs typeface="Raleway"/>
                <a:sym typeface="Raleway"/>
              </a:rPr>
              <a:t>α παιδιά: Ένας οδηγός για γονείς και εκπαιδευτικούς. </a:t>
            </a:r>
            <a:r>
              <a:rPr lang="en-US" sz="2000" dirty="0" err="1">
                <a:solidFill>
                  <a:srgbClr val="804F3B"/>
                </a:solidFill>
                <a:latin typeface="Raleway"/>
                <a:ea typeface="Raleway"/>
                <a:cs typeface="Raleway"/>
                <a:sym typeface="Raleway"/>
              </a:rPr>
              <a:t>Ινστιτούτο</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Ψυχολογί</a:t>
            </a:r>
            <a:r>
              <a:rPr lang="en-US" sz="2000" dirty="0">
                <a:solidFill>
                  <a:srgbClr val="804F3B"/>
                </a:solidFill>
                <a:latin typeface="Raleway"/>
                <a:ea typeface="Raleway"/>
                <a:cs typeface="Raleway"/>
                <a:sym typeface="Raleway"/>
              </a:rPr>
              <a:t>ας και Υγείας Θεσσαλονίκης.</a:t>
            </a:r>
          </a:p>
          <a:p>
            <a:pPr algn="just">
              <a:lnSpc>
                <a:spcPts val="3000"/>
              </a:lnSpc>
            </a:pPr>
            <a:r>
              <a:rPr lang="en-US" sz="2000" dirty="0">
                <a:solidFill>
                  <a:srgbClr val="804F3B"/>
                </a:solidFill>
                <a:latin typeface="Raleway"/>
                <a:ea typeface="Raleway"/>
                <a:cs typeface="Raleway"/>
                <a:sym typeface="Raleway"/>
              </a:rPr>
              <a:t>Brown, M., &amp; </a:t>
            </a:r>
            <a:r>
              <a:rPr lang="en-US" sz="2000" dirty="0" err="1">
                <a:solidFill>
                  <a:srgbClr val="804F3B"/>
                </a:solidFill>
                <a:latin typeface="Raleway"/>
                <a:ea typeface="Raleway"/>
                <a:cs typeface="Raleway"/>
                <a:sym typeface="Raleway"/>
              </a:rPr>
              <a:t>Sourkes</a:t>
            </a:r>
            <a:r>
              <a:rPr lang="en-US" sz="2000" dirty="0">
                <a:solidFill>
                  <a:srgbClr val="804F3B"/>
                </a:solidFill>
                <a:latin typeface="Raleway"/>
                <a:ea typeface="Raleway"/>
                <a:cs typeface="Raleway"/>
                <a:sym typeface="Raleway"/>
              </a:rPr>
              <a:t>, B. (2010). Psychotherapeutic approaches for children with life-threatening illness. In C. Corr &amp; D. Black (Eds.), Children’s encounters with death, bereavement and coping (pp. 435 – 454). </a:t>
            </a:r>
            <a:r>
              <a:rPr lang="en-US" sz="2000" dirty="0" err="1">
                <a:solidFill>
                  <a:srgbClr val="804F3B"/>
                </a:solidFill>
                <a:latin typeface="Raleway"/>
                <a:ea typeface="Raleway"/>
                <a:cs typeface="Raleway"/>
                <a:sym typeface="Raleway"/>
              </a:rPr>
              <a:t>Springer.Dyregrov</a:t>
            </a:r>
            <a:r>
              <a:rPr lang="en-US" sz="2000" dirty="0">
                <a:solidFill>
                  <a:srgbClr val="804F3B"/>
                </a:solidFill>
                <a:latin typeface="Raleway"/>
                <a:ea typeface="Raleway"/>
                <a:cs typeface="Raleway"/>
                <a:sym typeface="Raleway"/>
              </a:rPr>
              <a:t>, A. (2008). Grief in Children: A handbook for adults (2nd ed.). Jessica Kingsley.</a:t>
            </a:r>
          </a:p>
          <a:p>
            <a:pPr algn="just">
              <a:lnSpc>
                <a:spcPts val="3000"/>
              </a:lnSpc>
            </a:pPr>
            <a:r>
              <a:rPr lang="en-US" sz="2000" dirty="0">
                <a:solidFill>
                  <a:srgbClr val="804F3B"/>
                </a:solidFill>
                <a:latin typeface="Raleway"/>
                <a:ea typeface="Raleway"/>
                <a:cs typeface="Raleway"/>
                <a:sym typeface="Raleway"/>
              </a:rPr>
              <a:t>Dyregrov, A., &amp; </a:t>
            </a:r>
            <a:r>
              <a:rPr lang="en-US" sz="2000" dirty="0" err="1">
                <a:solidFill>
                  <a:srgbClr val="804F3B"/>
                </a:solidFill>
                <a:latin typeface="Raleway"/>
                <a:ea typeface="Raleway"/>
                <a:cs typeface="Raleway"/>
                <a:sym typeface="Raleway"/>
              </a:rPr>
              <a:t>Lytje</a:t>
            </a:r>
            <a:r>
              <a:rPr lang="en-US" sz="2000" dirty="0">
                <a:solidFill>
                  <a:srgbClr val="804F3B"/>
                </a:solidFill>
                <a:latin typeface="Raleway"/>
                <a:ea typeface="Raleway"/>
                <a:cs typeface="Raleway"/>
                <a:sym typeface="Raleway"/>
              </a:rPr>
              <a:t>, M. (2024). </a:t>
            </a:r>
            <a:r>
              <a:rPr lang="en-US" sz="2000" i="1" dirty="0">
                <a:solidFill>
                  <a:srgbClr val="804F3B"/>
                </a:solidFill>
                <a:latin typeface="Raleway"/>
                <a:ea typeface="Raleway"/>
                <a:cs typeface="Raleway"/>
                <a:sym typeface="Raleway"/>
              </a:rPr>
              <a:t>A handbook of children's grief: For adults supporting children. </a:t>
            </a:r>
            <a:r>
              <a:rPr lang="en-US" sz="2000" dirty="0">
                <a:solidFill>
                  <a:srgbClr val="804F3B"/>
                </a:solidFill>
                <a:latin typeface="Raleway"/>
                <a:ea typeface="Raleway"/>
                <a:cs typeface="Raleway"/>
                <a:sym typeface="Raleway"/>
              </a:rPr>
              <a:t>Jessica Kingsley </a:t>
            </a:r>
            <a:r>
              <a:rPr lang="en-US" sz="2000" dirty="0" err="1">
                <a:solidFill>
                  <a:srgbClr val="804F3B"/>
                </a:solidFill>
                <a:latin typeface="Raleway"/>
                <a:ea typeface="Raleway"/>
                <a:cs typeface="Raleway"/>
                <a:sym typeface="Raleway"/>
              </a:rPr>
              <a:t>Publishers.Herrán</a:t>
            </a:r>
            <a:r>
              <a:rPr lang="en-US" sz="2000" dirty="0">
                <a:solidFill>
                  <a:srgbClr val="804F3B"/>
                </a:solidFill>
                <a:latin typeface="Raleway"/>
                <a:ea typeface="Raleway"/>
                <a:cs typeface="Raleway"/>
                <a:sym typeface="Raleway"/>
              </a:rPr>
              <a:t> Gascón, A., Rodríguez Herrero, P., González Collado, P., &amp; Pedregal Valle, M. (2021). La </a:t>
            </a:r>
            <a:r>
              <a:rPr lang="en-US" sz="2000" dirty="0" err="1">
                <a:solidFill>
                  <a:srgbClr val="804F3B"/>
                </a:solidFill>
                <a:latin typeface="Raleway"/>
                <a:ea typeface="Raleway"/>
                <a:cs typeface="Raleway"/>
                <a:sym typeface="Raleway"/>
              </a:rPr>
              <a:t>Práctica</a:t>
            </a:r>
            <a:r>
              <a:rPr lang="en-US" sz="2000" dirty="0">
                <a:solidFill>
                  <a:srgbClr val="804F3B"/>
                </a:solidFill>
                <a:latin typeface="Raleway"/>
                <a:ea typeface="Raleway"/>
                <a:cs typeface="Raleway"/>
                <a:sym typeface="Raleway"/>
              </a:rPr>
              <a:t> de la </a:t>
            </a:r>
            <a:r>
              <a:rPr lang="en-US" sz="2000" dirty="0" err="1">
                <a:solidFill>
                  <a:srgbClr val="804F3B"/>
                </a:solidFill>
                <a:latin typeface="Raleway"/>
                <a:ea typeface="Raleway"/>
                <a:cs typeface="Raleway"/>
                <a:sym typeface="Raleway"/>
              </a:rPr>
              <a:t>Pedagogía</a:t>
            </a:r>
            <a:r>
              <a:rPr lang="en-US" sz="2000" dirty="0">
                <a:solidFill>
                  <a:srgbClr val="804F3B"/>
                </a:solidFill>
                <a:latin typeface="Raleway"/>
                <a:ea typeface="Raleway"/>
                <a:cs typeface="Raleway"/>
                <a:sym typeface="Raleway"/>
              </a:rPr>
              <a:t> de la Muerte - GUÍA EDUCATIVA, Universidad </a:t>
            </a:r>
            <a:r>
              <a:rPr lang="en-US" sz="2000" dirty="0" err="1">
                <a:solidFill>
                  <a:srgbClr val="804F3B"/>
                </a:solidFill>
                <a:latin typeface="Raleway"/>
                <a:ea typeface="Raleway"/>
                <a:cs typeface="Raleway"/>
                <a:sym typeface="Raleway"/>
              </a:rPr>
              <a:t>Autónoma</a:t>
            </a:r>
            <a:r>
              <a:rPr lang="en-US" sz="2000" dirty="0">
                <a:solidFill>
                  <a:srgbClr val="804F3B"/>
                </a:solidFill>
                <a:latin typeface="Raleway"/>
                <a:ea typeface="Raleway"/>
                <a:cs typeface="Raleway"/>
                <a:sym typeface="Raleway"/>
              </a:rPr>
              <a:t> de Madrid &amp; Fundación SM. </a:t>
            </a:r>
          </a:p>
          <a:p>
            <a:pPr algn="just">
              <a:lnSpc>
                <a:spcPts val="3000"/>
              </a:lnSpc>
            </a:pPr>
            <a:r>
              <a:rPr lang="en-US" sz="2000" dirty="0" err="1">
                <a:solidFill>
                  <a:srgbClr val="804F3B"/>
                </a:solidFill>
                <a:latin typeface="Raleway"/>
                <a:ea typeface="Raleway"/>
                <a:cs typeface="Raleway"/>
                <a:sym typeface="Raleway"/>
              </a:rPr>
              <a:t>Hilsen</a:t>
            </a:r>
            <a:r>
              <a:rPr lang="en-US" sz="2000" dirty="0">
                <a:solidFill>
                  <a:srgbClr val="804F3B"/>
                </a:solidFill>
                <a:latin typeface="Raleway"/>
                <a:ea typeface="Raleway"/>
                <a:cs typeface="Raleway"/>
                <a:sym typeface="Raleway"/>
              </a:rPr>
              <a:t>, A. I. (2006). And they shall be known by their deeds - Ethics and politics in action research. Action Research, 4(1), 23-36.</a:t>
            </a:r>
          </a:p>
          <a:p>
            <a:pPr algn="just">
              <a:lnSpc>
                <a:spcPts val="3000"/>
              </a:lnSpc>
            </a:pPr>
            <a:r>
              <a:rPr lang="en-US" sz="2000" dirty="0">
                <a:solidFill>
                  <a:srgbClr val="804F3B"/>
                </a:solidFill>
                <a:latin typeface="Raleway"/>
                <a:ea typeface="Raleway"/>
                <a:cs typeface="Raleway"/>
                <a:sym typeface="Raleway"/>
              </a:rPr>
              <a:t>McManus, E., &amp; Paul, S. (2019). Addressing the bereavement needs of children in school: An evaluation of bereavement training for school communities. Improving Schools, 22(1), 72-85. https://doi.org/10.1177/1365480219825540 </a:t>
            </a:r>
          </a:p>
          <a:p>
            <a:pPr algn="just">
              <a:lnSpc>
                <a:spcPts val="3000"/>
              </a:lnSpc>
            </a:pPr>
            <a:r>
              <a:rPr lang="en-US" sz="2000" dirty="0">
                <a:solidFill>
                  <a:srgbClr val="804F3B"/>
                </a:solidFill>
                <a:latin typeface="Raleway"/>
                <a:ea typeface="Raleway"/>
                <a:cs typeface="Raleway"/>
                <a:sym typeface="Raleway"/>
              </a:rPr>
              <a:t>Παπα</a:t>
            </a:r>
            <a:r>
              <a:rPr lang="en-US" sz="2000" dirty="0" err="1">
                <a:solidFill>
                  <a:srgbClr val="804F3B"/>
                </a:solidFill>
                <a:latin typeface="Raleway"/>
                <a:ea typeface="Raleway"/>
                <a:cs typeface="Raleway"/>
                <a:sym typeface="Raleway"/>
              </a:rPr>
              <a:t>δάτου</a:t>
            </a:r>
            <a:r>
              <a:rPr lang="en-US" sz="2000" dirty="0">
                <a:solidFill>
                  <a:srgbClr val="804F3B"/>
                </a:solidFill>
                <a:latin typeface="Raleway"/>
                <a:ea typeface="Raleway"/>
                <a:cs typeface="Raleway"/>
                <a:sym typeface="Raleway"/>
              </a:rPr>
              <a:t>, Δ., &amp; Καμπ</a:t>
            </a:r>
            <a:r>
              <a:rPr lang="en-US" sz="2000" dirty="0" err="1">
                <a:solidFill>
                  <a:srgbClr val="804F3B"/>
                </a:solidFill>
                <a:latin typeface="Raleway"/>
                <a:ea typeface="Raleway"/>
                <a:cs typeface="Raleway"/>
                <a:sym typeface="Raleway"/>
              </a:rPr>
              <a:t>έρη</a:t>
            </a:r>
            <a:r>
              <a:rPr lang="en-US" sz="2000" dirty="0">
                <a:solidFill>
                  <a:srgbClr val="804F3B"/>
                </a:solidFill>
                <a:latin typeface="Raleway"/>
                <a:ea typeface="Raleway"/>
                <a:cs typeface="Raleway"/>
                <a:sym typeface="Raleway"/>
              </a:rPr>
              <a:t>, Ε. (2013). Απ</a:t>
            </a:r>
            <a:r>
              <a:rPr lang="en-US" sz="2000" dirty="0" err="1">
                <a:solidFill>
                  <a:srgbClr val="804F3B"/>
                </a:solidFill>
                <a:latin typeface="Raleway"/>
                <a:ea typeface="Raleway"/>
                <a:cs typeface="Raleway"/>
                <a:sym typeface="Raleway"/>
              </a:rPr>
              <a:t>ώλειες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Ζωής</a:t>
            </a:r>
            <a:r>
              <a:rPr lang="en-US" sz="2000" dirty="0">
                <a:solidFill>
                  <a:srgbClr val="804F3B"/>
                </a:solidFill>
                <a:latin typeface="Raleway"/>
                <a:ea typeface="Raleway"/>
                <a:cs typeface="Raleway"/>
                <a:sym typeface="Raleway"/>
              </a:rPr>
              <a:t> – </a:t>
            </a:r>
            <a:r>
              <a:rPr lang="en-US" sz="2000" dirty="0" err="1">
                <a:solidFill>
                  <a:srgbClr val="804F3B"/>
                </a:solidFill>
                <a:latin typeface="Raleway"/>
                <a:ea typeface="Raleway"/>
                <a:cs typeface="Raleway"/>
                <a:sym typeface="Raleway"/>
              </a:rPr>
              <a:t>Γέφυρες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Στήριξης</a:t>
            </a:r>
            <a:r>
              <a:rPr lang="en-US" sz="2000" dirty="0">
                <a:solidFill>
                  <a:srgbClr val="804F3B"/>
                </a:solidFill>
                <a:latin typeface="Raleway"/>
                <a:ea typeface="Raleway"/>
                <a:cs typeface="Raleway"/>
                <a:sym typeface="Raleway"/>
              </a:rPr>
              <a:t>: Κα</a:t>
            </a:r>
            <a:r>
              <a:rPr lang="en-US" sz="2000" dirty="0" err="1">
                <a:solidFill>
                  <a:srgbClr val="804F3B"/>
                </a:solidFill>
                <a:latin typeface="Raleway"/>
                <a:ea typeface="Raleway"/>
                <a:cs typeface="Raleway"/>
                <a:sym typeface="Raleway"/>
              </a:rPr>
              <a:t>τευθύνσεις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γι</a:t>
            </a:r>
            <a:r>
              <a:rPr lang="en-US" sz="2000" dirty="0">
                <a:solidFill>
                  <a:srgbClr val="804F3B"/>
                </a:solidFill>
                <a:latin typeface="Raleway"/>
                <a:ea typeface="Raleway"/>
                <a:cs typeface="Raleway"/>
                <a:sym typeface="Raleway"/>
              </a:rPr>
              <a:t>α τη στήριξη μαθητών που θρηνούν. </a:t>
            </a:r>
            <a:r>
              <a:rPr lang="en-US" sz="2000" dirty="0" err="1">
                <a:solidFill>
                  <a:srgbClr val="804F3B"/>
                </a:solidFill>
                <a:latin typeface="Raleway"/>
                <a:ea typeface="Raleway"/>
                <a:cs typeface="Raleway"/>
                <a:sym typeface="Raleway"/>
              </a:rPr>
              <a:t>Μέριμν</a:t>
            </a:r>
            <a:r>
              <a:rPr lang="en-US" sz="2000" dirty="0">
                <a:solidFill>
                  <a:srgbClr val="804F3B"/>
                </a:solidFill>
                <a:latin typeface="Raleway"/>
                <a:ea typeface="Raleway"/>
                <a:cs typeface="Raleway"/>
                <a:sym typeface="Raleway"/>
              </a:rPr>
              <a:t>α.</a:t>
            </a:r>
          </a:p>
          <a:p>
            <a:pPr algn="just">
              <a:lnSpc>
                <a:spcPts val="3000"/>
              </a:lnSpc>
            </a:pPr>
            <a:r>
              <a:rPr lang="en-US" sz="2000" dirty="0">
                <a:solidFill>
                  <a:srgbClr val="804F3B"/>
                </a:solidFill>
                <a:latin typeface="Raleway"/>
                <a:ea typeface="Raleway"/>
                <a:cs typeface="Raleway"/>
                <a:sym typeface="Raleway"/>
              </a:rPr>
              <a:t>Plage, S., </a:t>
            </a:r>
            <a:r>
              <a:rPr lang="en-US" sz="2000" dirty="0" err="1">
                <a:solidFill>
                  <a:srgbClr val="804F3B"/>
                </a:solidFill>
                <a:latin typeface="Raleway"/>
                <a:ea typeface="Raleway"/>
                <a:cs typeface="Raleway"/>
                <a:sym typeface="Raleway"/>
              </a:rPr>
              <a:t>Kuskoff</a:t>
            </a:r>
            <a:r>
              <a:rPr lang="en-US" sz="2000" dirty="0">
                <a:solidFill>
                  <a:srgbClr val="804F3B"/>
                </a:solidFill>
                <a:latin typeface="Raleway"/>
                <a:ea typeface="Raleway"/>
                <a:cs typeface="Raleway"/>
                <a:sym typeface="Raleway"/>
              </a:rPr>
              <a:t>, E., Hoang, N-P, &amp; Povey, J. (2022). Educational participation of primary school children with cancer from a Life Course perspective: A critical review of the literature. International Journal of Educational Research 114, https://doi.org/10.1016/j.ijer.2022.101990 </a:t>
            </a:r>
          </a:p>
          <a:p>
            <a:pPr algn="just">
              <a:lnSpc>
                <a:spcPts val="3000"/>
              </a:lnSpc>
            </a:pPr>
            <a:r>
              <a:rPr lang="en-US" sz="2000" dirty="0" err="1">
                <a:solidFill>
                  <a:srgbClr val="804F3B"/>
                </a:solidFill>
                <a:latin typeface="Raleway"/>
                <a:ea typeface="Raleway"/>
                <a:cs typeface="Raleway"/>
                <a:sym typeface="Raleway"/>
              </a:rPr>
              <a:t>Ramholt</a:t>
            </a:r>
            <a:r>
              <a:rPr lang="en-US" sz="2000" dirty="0">
                <a:solidFill>
                  <a:srgbClr val="804F3B"/>
                </a:solidFill>
                <a:latin typeface="Raleway"/>
                <a:ea typeface="Raleway"/>
                <a:cs typeface="Raleway"/>
                <a:sym typeface="Raleway"/>
              </a:rPr>
              <a:t>, B. (2006). </a:t>
            </a:r>
            <a:r>
              <a:rPr lang="en-US" sz="2000" dirty="0" err="1">
                <a:solidFill>
                  <a:srgbClr val="804F3B"/>
                </a:solidFill>
                <a:latin typeface="Raleway"/>
                <a:ea typeface="Raleway"/>
                <a:cs typeface="Raleway"/>
                <a:sym typeface="Raleway"/>
              </a:rPr>
              <a:t>Πώς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το</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σχολείο</a:t>
            </a:r>
            <a:r>
              <a:rPr lang="en-US" sz="2000" dirty="0">
                <a:solidFill>
                  <a:srgbClr val="804F3B"/>
                </a:solidFill>
                <a:latin typeface="Raleway"/>
                <a:ea typeface="Raleway"/>
                <a:cs typeface="Raleway"/>
                <a:sym typeface="Raleway"/>
              </a:rPr>
              <a:t> μπ</a:t>
            </a:r>
            <a:r>
              <a:rPr lang="en-US" sz="2000" dirty="0" err="1">
                <a:solidFill>
                  <a:srgbClr val="804F3B"/>
                </a:solidFill>
                <a:latin typeface="Raleway"/>
                <a:ea typeface="Raleway"/>
                <a:cs typeface="Raleway"/>
                <a:sym typeface="Raleway"/>
              </a:rPr>
              <a:t>ορεί</a:t>
            </a:r>
            <a:r>
              <a:rPr lang="en-US" sz="2000" dirty="0">
                <a:solidFill>
                  <a:srgbClr val="804F3B"/>
                </a:solidFill>
                <a:latin typeface="Raleway"/>
                <a:ea typeface="Raleway"/>
                <a:cs typeface="Raleway"/>
                <a:sym typeface="Raleway"/>
              </a:rPr>
              <a:t> να </a:t>
            </a:r>
            <a:r>
              <a:rPr lang="en-US" sz="2000" dirty="0" err="1">
                <a:solidFill>
                  <a:srgbClr val="804F3B"/>
                </a:solidFill>
                <a:latin typeface="Raleway"/>
                <a:ea typeface="Raleway"/>
                <a:cs typeface="Raleway"/>
                <a:sym typeface="Raleway"/>
              </a:rPr>
              <a:t>γίνει</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χώρος</a:t>
            </a:r>
            <a:r>
              <a:rPr lang="en-US" sz="2000" dirty="0">
                <a:solidFill>
                  <a:srgbClr val="804F3B"/>
                </a:solidFill>
                <a:latin typeface="Raleway"/>
                <a:ea typeface="Raleway"/>
                <a:cs typeface="Raleway"/>
                <a:sym typeface="Raleway"/>
              </a:rPr>
              <a:t> επ</a:t>
            </a:r>
            <a:r>
              <a:rPr lang="en-US" sz="2000" dirty="0" err="1">
                <a:solidFill>
                  <a:srgbClr val="804F3B"/>
                </a:solidFill>
                <a:latin typeface="Raleway"/>
                <a:ea typeface="Raleway"/>
                <a:cs typeface="Raleway"/>
                <a:sym typeface="Raleway"/>
              </a:rPr>
              <a:t>ιτυχί</a:t>
            </a:r>
            <a:r>
              <a:rPr lang="en-US" sz="2000" dirty="0">
                <a:solidFill>
                  <a:srgbClr val="804F3B"/>
                </a:solidFill>
                <a:latin typeface="Raleway"/>
                <a:ea typeface="Raleway"/>
                <a:cs typeface="Raleway"/>
                <a:sym typeface="Raleway"/>
              </a:rPr>
              <a:t>ας για τα παιδιά που πάσχουν από καρκίνο και τα αδέλφια τους. </a:t>
            </a:r>
            <a:r>
              <a:rPr lang="en-US" sz="2000" dirty="0" err="1">
                <a:solidFill>
                  <a:srgbClr val="804F3B"/>
                </a:solidFill>
                <a:latin typeface="Raleway"/>
                <a:ea typeface="Raleway"/>
                <a:cs typeface="Raleway"/>
                <a:sym typeface="Raleway"/>
              </a:rPr>
              <a:t>Στο</a:t>
            </a:r>
            <a:r>
              <a:rPr lang="en-US" sz="2000" dirty="0">
                <a:solidFill>
                  <a:srgbClr val="804F3B"/>
                </a:solidFill>
                <a:latin typeface="Raleway"/>
                <a:ea typeface="Raleway"/>
                <a:cs typeface="Raleway"/>
                <a:sym typeface="Raleway"/>
              </a:rPr>
              <a:t> Μ</a:t>
            </a:r>
            <a:r>
              <a:rPr lang="en-US" sz="2000" b="1" dirty="0">
                <a:solidFill>
                  <a:srgbClr val="804F3B"/>
                </a:solidFill>
                <a:latin typeface="Raleway Bold"/>
                <a:ea typeface="Raleway Bold"/>
                <a:cs typeface="Raleway Bold"/>
                <a:sym typeface="Raleway Bold"/>
              </a:rPr>
              <a:t>. </a:t>
            </a:r>
            <a:r>
              <a:rPr lang="en-US" sz="2000" dirty="0" err="1">
                <a:solidFill>
                  <a:srgbClr val="804F3B"/>
                </a:solidFill>
                <a:latin typeface="Raleway"/>
                <a:ea typeface="Raleway"/>
                <a:cs typeface="Raleway"/>
                <a:sym typeface="Raleway"/>
              </a:rPr>
              <a:t>Νίλσεν</a:t>
            </a:r>
            <a:r>
              <a:rPr lang="en-US" sz="2000" dirty="0">
                <a:solidFill>
                  <a:srgbClr val="804F3B"/>
                </a:solidFill>
                <a:latin typeface="Raleway"/>
                <a:ea typeface="Raleway"/>
                <a:cs typeface="Raleway"/>
                <a:sym typeface="Raleway"/>
              </a:rPr>
              <a:t> &amp; Δ. Παπα</a:t>
            </a:r>
            <a:r>
              <a:rPr lang="en-US" sz="2000" dirty="0" err="1">
                <a:solidFill>
                  <a:srgbClr val="804F3B"/>
                </a:solidFill>
                <a:latin typeface="Raleway"/>
                <a:ea typeface="Raleway"/>
                <a:cs typeface="Raleway"/>
                <a:sym typeface="Raleway"/>
              </a:rPr>
              <a:t>δάτου</a:t>
            </a:r>
            <a:r>
              <a:rPr lang="en-US" sz="2000" dirty="0">
                <a:solidFill>
                  <a:srgbClr val="804F3B"/>
                </a:solidFill>
                <a:latin typeface="Raleway"/>
                <a:ea typeface="Raleway"/>
                <a:cs typeface="Raleway"/>
                <a:sym typeface="Raleway"/>
              </a:rPr>
              <a:t> (Επ</a:t>
            </a:r>
            <a:r>
              <a:rPr lang="en-US" sz="2000" dirty="0" err="1">
                <a:solidFill>
                  <a:srgbClr val="804F3B"/>
                </a:solidFill>
                <a:latin typeface="Raleway"/>
                <a:ea typeface="Raleway"/>
                <a:cs typeface="Raleway"/>
                <a:sym typeface="Raleway"/>
              </a:rPr>
              <a:t>ιμ</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Ότ</a:t>
            </a:r>
            <a:r>
              <a:rPr lang="en-US" sz="2000" dirty="0">
                <a:solidFill>
                  <a:srgbClr val="804F3B"/>
                </a:solidFill>
                <a:latin typeface="Raleway"/>
                <a:ea typeface="Raleway"/>
                <a:cs typeface="Raleway"/>
                <a:sym typeface="Raleway"/>
              </a:rPr>
              <a:t>αν η αρρώστια και ο θάνατος αγγίζουν τη σχολική ζωή (σ. 51 - 73). </a:t>
            </a:r>
            <a:r>
              <a:rPr lang="en-US" sz="2000" dirty="0" err="1">
                <a:solidFill>
                  <a:srgbClr val="804F3B"/>
                </a:solidFill>
                <a:latin typeface="Raleway"/>
                <a:ea typeface="Raleway"/>
                <a:cs typeface="Raleway"/>
                <a:sym typeface="Raleway"/>
              </a:rPr>
              <a:t>Μέριμν</a:t>
            </a:r>
            <a:r>
              <a:rPr lang="en-US" sz="2000" dirty="0">
                <a:solidFill>
                  <a:srgbClr val="804F3B"/>
                </a:solidFill>
                <a:latin typeface="Raleway"/>
                <a:ea typeface="Raleway"/>
                <a:cs typeface="Raleway"/>
                <a:sym typeface="Raleway"/>
              </a:rPr>
              <a:t>α.</a:t>
            </a:r>
          </a:p>
          <a:p>
            <a:pPr algn="just">
              <a:lnSpc>
                <a:spcPts val="3000"/>
              </a:lnSpc>
            </a:pPr>
            <a:r>
              <a:rPr lang="en-US" sz="2000" dirty="0" err="1">
                <a:solidFill>
                  <a:srgbClr val="804F3B"/>
                </a:solidFill>
                <a:latin typeface="Raleway"/>
                <a:ea typeface="Raleway"/>
                <a:cs typeface="Raleway"/>
                <a:sym typeface="Raleway"/>
              </a:rPr>
              <a:t>Scaut</a:t>
            </a:r>
            <a:r>
              <a:rPr lang="en-US" sz="2000" dirty="0">
                <a:solidFill>
                  <a:srgbClr val="804F3B"/>
                </a:solidFill>
                <a:latin typeface="Raleway"/>
                <a:ea typeface="Raleway"/>
                <a:cs typeface="Raleway"/>
                <a:sym typeface="Raleway"/>
              </a:rPr>
              <a:t>, L. (2025). Crisis school support after an acute loss. (Chapter in Press).</a:t>
            </a:r>
          </a:p>
          <a:p>
            <a:pPr algn="just">
              <a:lnSpc>
                <a:spcPts val="3000"/>
              </a:lnSpc>
            </a:pPr>
            <a:r>
              <a:rPr lang="en-US" sz="2000" dirty="0">
                <a:solidFill>
                  <a:srgbClr val="804F3B"/>
                </a:solidFill>
                <a:latin typeface="Raleway"/>
                <a:ea typeface="Raleway"/>
                <a:cs typeface="Raleway"/>
                <a:sym typeface="Raleway"/>
              </a:rPr>
              <a:t>Χα</a:t>
            </a:r>
            <a:r>
              <a:rPr lang="en-US" sz="2000" dirty="0" err="1">
                <a:solidFill>
                  <a:srgbClr val="804F3B"/>
                </a:solidFill>
                <a:latin typeface="Raleway"/>
                <a:ea typeface="Raleway"/>
                <a:cs typeface="Raleway"/>
                <a:sym typeface="Raleway"/>
              </a:rPr>
              <a:t>τήρ</a:t>
            </a:r>
            <a:r>
              <a:rPr lang="en-US" sz="2000" dirty="0">
                <a:solidFill>
                  <a:srgbClr val="804F3B"/>
                </a:solidFill>
                <a:latin typeface="Raleway"/>
                <a:ea typeface="Raleway"/>
                <a:cs typeface="Raleway"/>
                <a:sym typeface="Raleway"/>
              </a:rPr>
              <a:t>α, Π. (2000). </a:t>
            </a:r>
            <a:r>
              <a:rPr lang="en-US" sz="2000" dirty="0" err="1">
                <a:solidFill>
                  <a:srgbClr val="804F3B"/>
                </a:solidFill>
                <a:latin typeface="Raleway"/>
                <a:ea typeface="Raleway"/>
                <a:cs typeface="Raleway"/>
                <a:sym typeface="Raleway"/>
              </a:rPr>
              <a:t>Κλινική</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ψυχολογική</a:t>
            </a:r>
            <a:r>
              <a:rPr lang="en-US" sz="2000" dirty="0">
                <a:solidFill>
                  <a:srgbClr val="804F3B"/>
                </a:solidFill>
                <a:latin typeface="Raleway"/>
                <a:ea typeface="Raleway"/>
                <a:cs typeface="Raleway"/>
                <a:sym typeface="Raleway"/>
              </a:rPr>
              <a:t> πα</a:t>
            </a:r>
            <a:r>
              <a:rPr lang="en-US" sz="2000" dirty="0" err="1">
                <a:solidFill>
                  <a:srgbClr val="804F3B"/>
                </a:solidFill>
                <a:latin typeface="Raleway"/>
                <a:ea typeface="Raleway"/>
                <a:cs typeface="Raleway"/>
                <a:sym typeface="Raleway"/>
              </a:rPr>
              <a:t>ρέμ</a:t>
            </a:r>
            <a:r>
              <a:rPr lang="en-US" sz="2000" dirty="0">
                <a:solidFill>
                  <a:srgbClr val="804F3B"/>
                </a:solidFill>
                <a:latin typeface="Raleway"/>
                <a:ea typeface="Raleway"/>
                <a:cs typeface="Raleway"/>
                <a:sym typeface="Raleway"/>
              </a:rPr>
              <a:t>βαση στο παιδί και τον έφηβο με βαρύ και χρόνιο νόσημα. Ια</a:t>
            </a:r>
            <a:r>
              <a:rPr lang="en-US" sz="2000" dirty="0" err="1">
                <a:solidFill>
                  <a:srgbClr val="804F3B"/>
                </a:solidFill>
                <a:latin typeface="Raleway"/>
                <a:ea typeface="Raleway"/>
                <a:cs typeface="Raleway"/>
                <a:sym typeface="Raleway"/>
              </a:rPr>
              <a:t>τρικές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Εκδόσεις</a:t>
            </a:r>
            <a:r>
              <a:rPr lang="en-US" sz="2000" dirty="0">
                <a:solidFill>
                  <a:srgbClr val="804F3B"/>
                </a:solidFill>
                <a:latin typeface="Raleway"/>
                <a:ea typeface="Raleway"/>
                <a:cs typeface="Raleway"/>
                <a:sym typeface="Raleway"/>
              </a:rPr>
              <a:t> </a:t>
            </a:r>
            <a:r>
              <a:rPr lang="en-US" sz="2000" dirty="0" err="1">
                <a:solidFill>
                  <a:srgbClr val="804F3B"/>
                </a:solidFill>
                <a:latin typeface="Raleway"/>
                <a:ea typeface="Raleway"/>
                <a:cs typeface="Raleway"/>
                <a:sym typeface="Raleway"/>
              </a:rPr>
              <a:t>Ζήτ</a:t>
            </a:r>
            <a:r>
              <a:rPr lang="en-US" sz="2000" dirty="0">
                <a:solidFill>
                  <a:srgbClr val="804F3B"/>
                </a:solidFill>
                <a:latin typeface="Raleway"/>
                <a:ea typeface="Raleway"/>
                <a:cs typeface="Raleway"/>
                <a:sym typeface="Raleway"/>
              </a:rPr>
              <a:t>α.</a:t>
            </a:r>
          </a:p>
          <a:p>
            <a:pPr algn="just">
              <a:lnSpc>
                <a:spcPts val="2696"/>
              </a:lnSpc>
            </a:pPr>
            <a:endParaRPr lang="en-US" sz="2000" dirty="0">
              <a:solidFill>
                <a:srgbClr val="804F3B"/>
              </a:solidFill>
              <a:latin typeface="Raleway"/>
              <a:ea typeface="Raleway"/>
              <a:cs typeface="Raleway"/>
              <a:sym typeface="Raleway"/>
            </a:endParaRPr>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6" name="TextBox 6"/>
          <p:cNvSpPr txBox="1"/>
          <p:nvPr/>
        </p:nvSpPr>
        <p:spPr>
          <a:xfrm rot="5400000">
            <a:off x="15898989" y="2070726"/>
            <a:ext cx="3278433"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7" name="TextBox 7"/>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grpSp>
        <p:nvGrpSpPr>
          <p:cNvPr id="2" name="Group 2"/>
          <p:cNvGrpSpPr/>
          <p:nvPr/>
        </p:nvGrpSpPr>
        <p:grpSpPr>
          <a:xfrm>
            <a:off x="16740784" y="0"/>
            <a:ext cx="1547216" cy="10287000"/>
            <a:chOff x="0" y="0"/>
            <a:chExt cx="523379" cy="3479800"/>
          </a:xfrm>
        </p:grpSpPr>
        <p:sp>
          <p:nvSpPr>
            <p:cNvPr id="3" name="Freeform 3"/>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4" name="Freeform 4"/>
          <p:cNvSpPr/>
          <p:nvPr/>
        </p:nvSpPr>
        <p:spPr>
          <a:xfrm>
            <a:off x="1028700" y="433576"/>
            <a:ext cx="1501053" cy="1262110"/>
          </a:xfrm>
          <a:custGeom>
            <a:avLst/>
            <a:gdLst/>
            <a:ahLst/>
            <a:cxnLst/>
            <a:rect l="l" t="t" r="r" b="b"/>
            <a:pathLst>
              <a:path w="1501053" h="1262110">
                <a:moveTo>
                  <a:pt x="0" y="0"/>
                </a:moveTo>
                <a:lnTo>
                  <a:pt x="1501053" y="0"/>
                </a:lnTo>
                <a:lnTo>
                  <a:pt x="1501053" y="1262110"/>
                </a:lnTo>
                <a:lnTo>
                  <a:pt x="0" y="1262110"/>
                </a:lnTo>
                <a:lnTo>
                  <a:pt x="0" y="0"/>
                </a:lnTo>
                <a:close/>
              </a:path>
            </a:pathLst>
          </a:custGeom>
          <a:blipFill>
            <a:blip r:embed="rId2"/>
            <a:stretch>
              <a:fillRect/>
            </a:stretch>
          </a:blipFill>
        </p:spPr>
        <p:txBody>
          <a:bodyPr/>
          <a:lstStyle/>
          <a:p>
            <a:endParaRPr lang="en-GB"/>
          </a:p>
        </p:txBody>
      </p:sp>
      <p:sp>
        <p:nvSpPr>
          <p:cNvPr id="5" name="Freeform 5"/>
          <p:cNvSpPr/>
          <p:nvPr/>
        </p:nvSpPr>
        <p:spPr>
          <a:xfrm>
            <a:off x="1028700" y="7510165"/>
            <a:ext cx="1748135" cy="1748135"/>
          </a:xfrm>
          <a:custGeom>
            <a:avLst/>
            <a:gdLst/>
            <a:ahLst/>
            <a:cxnLst/>
            <a:rect l="l" t="t" r="r" b="b"/>
            <a:pathLst>
              <a:path w="1748135" h="1748135">
                <a:moveTo>
                  <a:pt x="0" y="0"/>
                </a:moveTo>
                <a:lnTo>
                  <a:pt x="1748135" y="0"/>
                </a:lnTo>
                <a:lnTo>
                  <a:pt x="1748135" y="1748135"/>
                </a:lnTo>
                <a:lnTo>
                  <a:pt x="0" y="1748135"/>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028700" y="3667125"/>
            <a:ext cx="14745813" cy="1310680"/>
          </a:xfrm>
          <a:prstGeom prst="rect">
            <a:avLst/>
          </a:prstGeom>
        </p:spPr>
        <p:txBody>
          <a:bodyPr lIns="0" tIns="0" rIns="0" bIns="0" rtlCol="0" anchor="t">
            <a:spAutoFit/>
          </a:bodyPr>
          <a:lstStyle/>
          <a:p>
            <a:pPr algn="ctr">
              <a:lnSpc>
                <a:spcPts val="9999"/>
              </a:lnSpc>
            </a:pPr>
            <a:r>
              <a:rPr lang="el-GR" sz="9999" dirty="0">
                <a:solidFill>
                  <a:srgbClr val="804F3B"/>
                </a:solidFill>
                <a:latin typeface="Radley"/>
                <a:ea typeface="Radley"/>
                <a:cs typeface="Radley"/>
                <a:sym typeface="Radley"/>
              </a:rPr>
              <a:t>Συζήτηση</a:t>
            </a:r>
            <a:endParaRPr lang="en-US" sz="9999" dirty="0">
              <a:solidFill>
                <a:srgbClr val="804F3B"/>
              </a:solidFill>
              <a:latin typeface="Radley"/>
              <a:ea typeface="Radley"/>
              <a:cs typeface="Radley"/>
              <a:sym typeface="Radley"/>
            </a:endParaRPr>
          </a:p>
        </p:txBody>
      </p:sp>
      <p:sp>
        <p:nvSpPr>
          <p:cNvPr id="7" name="TextBox 7"/>
          <p:cNvSpPr txBox="1"/>
          <p:nvPr/>
        </p:nvSpPr>
        <p:spPr>
          <a:xfrm>
            <a:off x="1028700" y="9206520"/>
            <a:ext cx="5913783" cy="490855"/>
          </a:xfrm>
          <a:prstGeom prst="rect">
            <a:avLst/>
          </a:prstGeom>
        </p:spPr>
        <p:txBody>
          <a:bodyPr lIns="0" tIns="0" rIns="0" bIns="0" rtlCol="0" anchor="t">
            <a:spAutoFit/>
          </a:bodyPr>
          <a:lstStyle/>
          <a:p>
            <a:pPr algn="l">
              <a:lnSpc>
                <a:spcPts val="3919"/>
              </a:lnSpc>
            </a:pPr>
            <a:r>
              <a:rPr lang="en-US" sz="2799">
                <a:solidFill>
                  <a:srgbClr val="804F3B"/>
                </a:solidFill>
                <a:latin typeface="Raleway"/>
                <a:ea typeface="Raleway"/>
                <a:cs typeface="Raleway"/>
                <a:sym typeface="Raleway"/>
              </a:rPr>
              <a:t>www.postdeatheducation.com</a:t>
            </a:r>
          </a:p>
        </p:txBody>
      </p:sp>
      <p:sp>
        <p:nvSpPr>
          <p:cNvPr id="8" name="TextBox 8"/>
          <p:cNvSpPr txBox="1"/>
          <p:nvPr/>
        </p:nvSpPr>
        <p:spPr>
          <a:xfrm>
            <a:off x="9131508" y="8767445"/>
            <a:ext cx="5913783" cy="490855"/>
          </a:xfrm>
          <a:prstGeom prst="rect">
            <a:avLst/>
          </a:prstGeom>
        </p:spPr>
        <p:txBody>
          <a:bodyPr lIns="0" tIns="0" rIns="0" bIns="0" rtlCol="0" anchor="t">
            <a:spAutoFit/>
          </a:bodyPr>
          <a:lstStyle/>
          <a:p>
            <a:pPr algn="l">
              <a:lnSpc>
                <a:spcPts val="3919"/>
              </a:lnSpc>
            </a:pPr>
            <a:r>
              <a:rPr lang="en-US" sz="2799">
                <a:solidFill>
                  <a:srgbClr val="804F3B"/>
                </a:solidFill>
                <a:latin typeface="Raleway"/>
                <a:ea typeface="Raleway"/>
                <a:cs typeface="Raleway"/>
                <a:sym typeface="Raleway"/>
              </a:rPr>
              <a:t>xeniastylianou13@gmail.com </a:t>
            </a:r>
          </a:p>
        </p:txBody>
      </p:sp>
      <p:sp>
        <p:nvSpPr>
          <p:cNvPr id="9" name="TextBox 9"/>
          <p:cNvSpPr txBox="1"/>
          <p:nvPr/>
        </p:nvSpPr>
        <p:spPr>
          <a:xfrm>
            <a:off x="9144000" y="8206826"/>
            <a:ext cx="6630513" cy="467949"/>
          </a:xfrm>
          <a:prstGeom prst="rect">
            <a:avLst/>
          </a:prstGeom>
        </p:spPr>
        <p:txBody>
          <a:bodyPr wrap="square" lIns="0" tIns="0" rIns="0" bIns="0" rtlCol="0" anchor="t">
            <a:spAutoFit/>
          </a:bodyPr>
          <a:lstStyle/>
          <a:p>
            <a:pPr algn="l">
              <a:lnSpc>
                <a:spcPts val="3919"/>
              </a:lnSpc>
            </a:pPr>
            <a:r>
              <a:rPr lang="en-US" sz="2799" b="1" dirty="0" err="1">
                <a:solidFill>
                  <a:srgbClr val="804F3B"/>
                </a:solidFill>
                <a:latin typeface="Raleway Bold"/>
                <a:ea typeface="Raleway Bold"/>
                <a:cs typeface="Raleway Bold"/>
                <a:sym typeface="Raleway Bold"/>
              </a:rPr>
              <a:t>Δρ</a:t>
            </a:r>
            <a:r>
              <a:rPr lang="en-US" sz="2799" b="1" dirty="0">
                <a:solidFill>
                  <a:srgbClr val="804F3B"/>
                </a:solidFill>
                <a:latin typeface="Raleway Bold"/>
                <a:ea typeface="Raleway Bold"/>
                <a:cs typeface="Raleway Bold"/>
                <a:sym typeface="Raleway Bold"/>
              </a:rPr>
              <a:t> Πολυξένη </a:t>
            </a:r>
            <a:r>
              <a:rPr lang="en-US" sz="2799" b="1" dirty="0" err="1">
                <a:solidFill>
                  <a:srgbClr val="804F3B"/>
                </a:solidFill>
                <a:latin typeface="Raleway Bold"/>
                <a:ea typeface="Raleway Bold"/>
                <a:cs typeface="Raleway Bold"/>
                <a:sym typeface="Raleway Bold"/>
              </a:rPr>
              <a:t>Στυλι</a:t>
            </a:r>
            <a:r>
              <a:rPr lang="en-US" sz="2799" b="1" dirty="0">
                <a:solidFill>
                  <a:srgbClr val="804F3B"/>
                </a:solidFill>
                <a:latin typeface="Raleway Bold"/>
                <a:ea typeface="Raleway Bold"/>
                <a:cs typeface="Raleway Bold"/>
                <a:sym typeface="Raleway Bold"/>
              </a:rPr>
              <a:t>ανου</a:t>
            </a:r>
          </a:p>
        </p:txBody>
      </p:sp>
      <p:sp>
        <p:nvSpPr>
          <p:cNvPr id="10" name="TextBox 10"/>
          <p:cNvSpPr txBox="1"/>
          <p:nvPr/>
        </p:nvSpPr>
        <p:spPr>
          <a:xfrm>
            <a:off x="2709327" y="829241"/>
            <a:ext cx="2178410" cy="979932"/>
          </a:xfrm>
          <a:prstGeom prst="rect">
            <a:avLst/>
          </a:prstGeom>
        </p:spPr>
        <p:txBody>
          <a:bodyPr lIns="0" tIns="0" rIns="0" bIns="0" rtlCol="0" anchor="t">
            <a:spAutoFit/>
          </a:bodyPr>
          <a:lstStyle/>
          <a:p>
            <a:pPr algn="l">
              <a:lnSpc>
                <a:spcPts val="2573"/>
              </a:lnSpc>
            </a:pPr>
            <a:r>
              <a:rPr lang="en-US" sz="2199" b="1">
                <a:solidFill>
                  <a:srgbClr val="804F3B"/>
                </a:solidFill>
                <a:latin typeface="Raleway Bold"/>
                <a:ea typeface="Raleway Bold"/>
                <a:cs typeface="Raleway Bold"/>
                <a:sym typeface="Raleway Bold"/>
              </a:rPr>
              <a:t>ΠΑΙΔΑΓΩΓΙΚΟ ΙΝΣΤΙΤΟΥΤΟ </a:t>
            </a:r>
          </a:p>
          <a:p>
            <a:pPr algn="l">
              <a:lnSpc>
                <a:spcPts val="2573"/>
              </a:lnSpc>
            </a:pPr>
            <a:r>
              <a:rPr lang="en-US" sz="2199" b="1">
                <a:solidFill>
                  <a:srgbClr val="804F3B"/>
                </a:solidFill>
                <a:latin typeface="Raleway Bold"/>
                <a:ea typeface="Raleway Bold"/>
                <a:cs typeface="Raleway Bold"/>
                <a:sym typeface="Raleway Bold"/>
              </a:rPr>
              <a:t>ΚΥΠΡΟΥ</a:t>
            </a:r>
          </a:p>
        </p:txBody>
      </p:sp>
      <p:sp>
        <p:nvSpPr>
          <p:cNvPr id="11" name="TextBox 11"/>
          <p:cNvSpPr txBox="1"/>
          <p:nvPr/>
        </p:nvSpPr>
        <p:spPr>
          <a:xfrm rot="5400000">
            <a:off x="15898989" y="2070726"/>
            <a:ext cx="3278433"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12" name="TextBox 12"/>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2492445"/>
            <a:ext cx="8705329" cy="821055"/>
          </a:xfrm>
          <a:prstGeom prst="rect">
            <a:avLst/>
          </a:prstGeom>
        </p:spPr>
        <p:txBody>
          <a:bodyPr lIns="0" tIns="0" rIns="0" bIns="0" rtlCol="0" anchor="t">
            <a:spAutoFit/>
          </a:bodyPr>
          <a:lstStyle/>
          <a:p>
            <a:pPr algn="l">
              <a:lnSpc>
                <a:spcPts val="6719"/>
              </a:lnSpc>
            </a:pPr>
            <a:r>
              <a:rPr lang="en-US" sz="4800" dirty="0" err="1">
                <a:solidFill>
                  <a:srgbClr val="804F3B"/>
                </a:solidFill>
                <a:latin typeface="Radley"/>
                <a:ea typeface="Radley"/>
                <a:cs typeface="Radley"/>
                <a:sym typeface="Radley"/>
              </a:rPr>
              <a:t>Περιεχόμενο</a:t>
            </a:r>
            <a:r>
              <a:rPr lang="en-US" sz="4800" dirty="0">
                <a:solidFill>
                  <a:srgbClr val="804F3B"/>
                </a:solidFill>
                <a:latin typeface="Radley"/>
                <a:ea typeface="Radley"/>
                <a:cs typeface="Radley"/>
                <a:sym typeface="Radley"/>
              </a:rPr>
              <a:t> πα</a:t>
            </a:r>
            <a:r>
              <a:rPr lang="en-US" sz="4800" dirty="0" err="1">
                <a:solidFill>
                  <a:srgbClr val="804F3B"/>
                </a:solidFill>
                <a:latin typeface="Radley"/>
                <a:ea typeface="Radley"/>
                <a:cs typeface="Radley"/>
                <a:sym typeface="Radley"/>
              </a:rPr>
              <a:t>ρουσί</a:t>
            </a:r>
            <a:r>
              <a:rPr lang="en-US" sz="4800" dirty="0">
                <a:solidFill>
                  <a:srgbClr val="804F3B"/>
                </a:solidFill>
                <a:latin typeface="Radley"/>
                <a:ea typeface="Radley"/>
                <a:cs typeface="Radley"/>
                <a:sym typeface="Radley"/>
              </a:rPr>
              <a:t>ασης</a:t>
            </a:r>
          </a:p>
        </p:txBody>
      </p:sp>
      <p:sp>
        <p:nvSpPr>
          <p:cNvPr id="3" name="TextBox 3"/>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6" name="TextBox 6"/>
          <p:cNvSpPr txBox="1"/>
          <p:nvPr/>
        </p:nvSpPr>
        <p:spPr>
          <a:xfrm rot="5400000">
            <a:off x="16357718" y="1611997"/>
            <a:ext cx="2360972"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Φερβουαρίου 2025</a:t>
            </a:r>
          </a:p>
        </p:txBody>
      </p:sp>
      <p:sp>
        <p:nvSpPr>
          <p:cNvPr id="7" name="TextBox 7"/>
          <p:cNvSpPr txBox="1"/>
          <p:nvPr/>
        </p:nvSpPr>
        <p:spPr>
          <a:xfrm>
            <a:off x="2279153" y="4062807"/>
            <a:ext cx="9442033" cy="460126"/>
          </a:xfrm>
          <a:prstGeom prst="rect">
            <a:avLst/>
          </a:prstGeom>
        </p:spPr>
        <p:txBody>
          <a:bodyPr lIns="0" tIns="0" rIns="0" bIns="0" rtlCol="0" anchor="t">
            <a:spAutoFit/>
          </a:bodyPr>
          <a:lstStyle/>
          <a:p>
            <a:pPr algn="l">
              <a:lnSpc>
                <a:spcPts val="3919"/>
              </a:lnSpc>
            </a:pPr>
            <a:r>
              <a:rPr lang="en-US" sz="2799" dirty="0">
                <a:solidFill>
                  <a:srgbClr val="2D2D2D"/>
                </a:solidFill>
                <a:latin typeface="Raleway"/>
                <a:ea typeface="Raleway"/>
                <a:cs typeface="Raleway"/>
                <a:sym typeface="Raleway"/>
              </a:rPr>
              <a:t>Η α</a:t>
            </a:r>
            <a:r>
              <a:rPr lang="en-US" sz="2799" dirty="0" err="1">
                <a:solidFill>
                  <a:srgbClr val="2D2D2D"/>
                </a:solidFill>
                <a:latin typeface="Raleway"/>
                <a:ea typeface="Raleway"/>
                <a:cs typeface="Raleway"/>
                <a:sym typeface="Raleway"/>
              </a:rPr>
              <a:t>νάγκη</a:t>
            </a:r>
            <a:r>
              <a:rPr lang="en-US" sz="2799" dirty="0">
                <a:solidFill>
                  <a:srgbClr val="2D2D2D"/>
                </a:solidFill>
                <a:latin typeface="Raleway"/>
                <a:ea typeface="Raleway"/>
                <a:cs typeface="Raleway"/>
                <a:sym typeface="Raleway"/>
              </a:rPr>
              <a:t> - </a:t>
            </a:r>
            <a:r>
              <a:rPr lang="en-US" sz="2799" dirty="0" err="1">
                <a:solidFill>
                  <a:srgbClr val="2D2D2D"/>
                </a:solidFill>
                <a:latin typeface="Raleway"/>
                <a:ea typeface="Raleway"/>
                <a:cs typeface="Raleway"/>
                <a:sym typeface="Raleway"/>
              </a:rPr>
              <a:t>κυ</a:t>
            </a:r>
            <a:r>
              <a:rPr lang="en-US" sz="2799" dirty="0">
                <a:solidFill>
                  <a:srgbClr val="2D2D2D"/>
                </a:solidFill>
                <a:latin typeface="Raleway"/>
                <a:ea typeface="Raleway"/>
                <a:cs typeface="Raleway"/>
                <a:sym typeface="Raleway"/>
              </a:rPr>
              <a:t>πριακό συγκείμενο.</a:t>
            </a:r>
          </a:p>
        </p:txBody>
      </p:sp>
      <p:sp>
        <p:nvSpPr>
          <p:cNvPr id="8" name="TextBox 8"/>
          <p:cNvSpPr txBox="1"/>
          <p:nvPr/>
        </p:nvSpPr>
        <p:spPr>
          <a:xfrm>
            <a:off x="2279153" y="5063991"/>
            <a:ext cx="7865331" cy="460126"/>
          </a:xfrm>
          <a:prstGeom prst="rect">
            <a:avLst/>
          </a:prstGeom>
        </p:spPr>
        <p:txBody>
          <a:bodyPr lIns="0" tIns="0" rIns="0" bIns="0" rtlCol="0" anchor="t">
            <a:spAutoFit/>
          </a:bodyPr>
          <a:lstStyle/>
          <a:p>
            <a:pPr algn="l">
              <a:lnSpc>
                <a:spcPts val="3919"/>
              </a:lnSpc>
            </a:pPr>
            <a:r>
              <a:rPr lang="en-US" sz="2799" dirty="0" err="1">
                <a:solidFill>
                  <a:srgbClr val="2D2D2D"/>
                </a:solidFill>
                <a:latin typeface="Raleway"/>
                <a:ea typeface="Raleway"/>
                <a:cs typeface="Raleway"/>
                <a:sym typeface="Raleway"/>
              </a:rPr>
              <a:t>Ενέργειες</a:t>
            </a:r>
            <a:r>
              <a:rPr lang="en-US" sz="2799" dirty="0">
                <a:solidFill>
                  <a:srgbClr val="2D2D2D"/>
                </a:solidFill>
                <a:latin typeface="Raleway"/>
                <a:ea typeface="Raleway"/>
                <a:cs typeface="Raleway"/>
                <a:sym typeface="Raleway"/>
              </a:rPr>
              <a:t> κα</a:t>
            </a:r>
            <a:r>
              <a:rPr lang="en-US" sz="2799" dirty="0" err="1">
                <a:solidFill>
                  <a:srgbClr val="2D2D2D"/>
                </a:solidFill>
                <a:latin typeface="Raleway"/>
                <a:ea typeface="Raleway"/>
                <a:cs typeface="Raleway"/>
                <a:sym typeface="Raleway"/>
              </a:rPr>
              <a:t>τά</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τη</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διάρκει</a:t>
            </a:r>
            <a:r>
              <a:rPr lang="en-US" sz="2799" dirty="0">
                <a:solidFill>
                  <a:srgbClr val="2D2D2D"/>
                </a:solidFill>
                <a:latin typeface="Raleway"/>
                <a:ea typeface="Raleway"/>
                <a:cs typeface="Raleway"/>
                <a:sym typeface="Raleway"/>
              </a:rPr>
              <a:t>α της ασθένειας.</a:t>
            </a:r>
          </a:p>
        </p:txBody>
      </p:sp>
      <p:sp>
        <p:nvSpPr>
          <p:cNvPr id="9" name="TextBox 9"/>
          <p:cNvSpPr txBox="1"/>
          <p:nvPr/>
        </p:nvSpPr>
        <p:spPr>
          <a:xfrm>
            <a:off x="2279153" y="6065176"/>
            <a:ext cx="7245847" cy="960263"/>
          </a:xfrm>
          <a:prstGeom prst="rect">
            <a:avLst/>
          </a:prstGeom>
        </p:spPr>
        <p:txBody>
          <a:bodyPr wrap="square" lIns="0" tIns="0" rIns="0" bIns="0" rtlCol="0" anchor="t">
            <a:spAutoFit/>
          </a:bodyPr>
          <a:lstStyle/>
          <a:p>
            <a:pPr algn="l">
              <a:lnSpc>
                <a:spcPts val="3919"/>
              </a:lnSpc>
            </a:pPr>
            <a:r>
              <a:rPr lang="en-US" sz="2799" dirty="0" err="1">
                <a:solidFill>
                  <a:srgbClr val="2D2D2D"/>
                </a:solidFill>
                <a:latin typeface="Raleway"/>
                <a:ea typeface="Raleway"/>
                <a:cs typeface="Raleway"/>
                <a:sym typeface="Raleway"/>
              </a:rPr>
              <a:t>Ενέργειες</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στην</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τελική</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φάση</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της</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ζωής</a:t>
            </a:r>
            <a:r>
              <a:rPr lang="en-US" sz="2799" dirty="0">
                <a:solidFill>
                  <a:srgbClr val="2D2D2D"/>
                </a:solidFill>
                <a:latin typeface="Raleway"/>
                <a:ea typeface="Raleway"/>
                <a:cs typeface="Raleway"/>
                <a:sym typeface="Raleway"/>
              </a:rPr>
              <a:t> </a:t>
            </a:r>
            <a:endParaRPr lang="el-GR" sz="2799" dirty="0">
              <a:solidFill>
                <a:srgbClr val="2D2D2D"/>
              </a:solidFill>
              <a:latin typeface="Raleway"/>
              <a:ea typeface="Raleway"/>
              <a:cs typeface="Raleway"/>
              <a:sym typeface="Raleway"/>
            </a:endParaRPr>
          </a:p>
          <a:p>
            <a:pPr algn="l">
              <a:lnSpc>
                <a:spcPts val="3919"/>
              </a:lnSpc>
            </a:pPr>
            <a:r>
              <a:rPr lang="en-US" sz="2799" dirty="0" err="1">
                <a:solidFill>
                  <a:srgbClr val="2D2D2D"/>
                </a:solidFill>
                <a:latin typeface="Raleway"/>
                <a:ea typeface="Raleway"/>
                <a:cs typeface="Raleway"/>
                <a:sym typeface="Raleway"/>
              </a:rPr>
              <a:t>του</a:t>
            </a:r>
            <a:r>
              <a:rPr lang="en-US" sz="2799" dirty="0">
                <a:solidFill>
                  <a:srgbClr val="2D2D2D"/>
                </a:solidFill>
                <a:latin typeface="Raleway"/>
                <a:ea typeface="Raleway"/>
                <a:cs typeface="Raleway"/>
                <a:sym typeface="Raleway"/>
              </a:rPr>
              <a:t> α</a:t>
            </a:r>
            <a:r>
              <a:rPr lang="en-US" sz="2799" dirty="0" err="1">
                <a:solidFill>
                  <a:srgbClr val="2D2D2D"/>
                </a:solidFill>
                <a:latin typeface="Raleway"/>
                <a:ea typeface="Raleway"/>
                <a:cs typeface="Raleway"/>
                <a:sym typeface="Raleway"/>
              </a:rPr>
              <a:t>σθενούς</a:t>
            </a:r>
            <a:r>
              <a:rPr lang="en-US" sz="2799" dirty="0">
                <a:solidFill>
                  <a:srgbClr val="2D2D2D"/>
                </a:solidFill>
                <a:latin typeface="Raleway"/>
                <a:ea typeface="Raleway"/>
                <a:cs typeface="Raleway"/>
                <a:sym typeface="Raleway"/>
              </a:rPr>
              <a:t> και </a:t>
            </a:r>
            <a:r>
              <a:rPr lang="en-US" sz="2799" dirty="0" err="1">
                <a:solidFill>
                  <a:srgbClr val="2D2D2D"/>
                </a:solidFill>
                <a:latin typeface="Raleway"/>
                <a:ea typeface="Raleway"/>
                <a:cs typeface="Raleway"/>
                <a:sym typeface="Raleway"/>
              </a:rPr>
              <a:t>μετά</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τον</a:t>
            </a:r>
            <a:r>
              <a:rPr lang="en-US" sz="2799" dirty="0">
                <a:solidFill>
                  <a:srgbClr val="2D2D2D"/>
                </a:solidFill>
                <a:latin typeface="Raleway"/>
                <a:ea typeface="Raleway"/>
                <a:cs typeface="Raleway"/>
                <a:sym typeface="Raleway"/>
              </a:rPr>
              <a:t> </a:t>
            </a:r>
            <a:r>
              <a:rPr lang="en-US" sz="2799" dirty="0" err="1">
                <a:solidFill>
                  <a:srgbClr val="2D2D2D"/>
                </a:solidFill>
                <a:latin typeface="Raleway"/>
                <a:ea typeface="Raleway"/>
                <a:cs typeface="Raleway"/>
                <a:sym typeface="Raleway"/>
              </a:rPr>
              <a:t>θάν</a:t>
            </a:r>
            <a:r>
              <a:rPr lang="en-US" sz="2799" dirty="0">
                <a:solidFill>
                  <a:srgbClr val="2D2D2D"/>
                </a:solidFill>
                <a:latin typeface="Raleway"/>
                <a:ea typeface="Raleway"/>
                <a:cs typeface="Raleway"/>
                <a:sym typeface="Raleway"/>
              </a:rPr>
              <a:t>ατό του.</a:t>
            </a:r>
          </a:p>
        </p:txBody>
      </p:sp>
      <p:sp>
        <p:nvSpPr>
          <p:cNvPr id="10" name="TextBox 10"/>
          <p:cNvSpPr txBox="1"/>
          <p:nvPr/>
        </p:nvSpPr>
        <p:spPr>
          <a:xfrm>
            <a:off x="2279153" y="7541762"/>
            <a:ext cx="6864847" cy="460126"/>
          </a:xfrm>
          <a:prstGeom prst="rect">
            <a:avLst/>
          </a:prstGeom>
        </p:spPr>
        <p:txBody>
          <a:bodyPr lIns="0" tIns="0" rIns="0" bIns="0" rtlCol="0" anchor="t">
            <a:spAutoFit/>
          </a:bodyPr>
          <a:lstStyle/>
          <a:p>
            <a:pPr algn="l">
              <a:lnSpc>
                <a:spcPts val="3919"/>
              </a:lnSpc>
            </a:pPr>
            <a:r>
              <a:rPr lang="el-GR" sz="2799" dirty="0" err="1">
                <a:solidFill>
                  <a:srgbClr val="2D2D2D"/>
                </a:solidFill>
                <a:latin typeface="Raleway"/>
                <a:ea typeface="Raleway"/>
                <a:cs typeface="Raleway"/>
                <a:sym typeface="Raleway"/>
              </a:rPr>
              <a:t>Επιλογικά</a:t>
            </a:r>
            <a:r>
              <a:rPr lang="en-GB" sz="2799" dirty="0">
                <a:solidFill>
                  <a:srgbClr val="2D2D2D"/>
                </a:solidFill>
                <a:latin typeface="Raleway"/>
                <a:ea typeface="Raleway"/>
                <a:cs typeface="Raleway"/>
                <a:sym typeface="Raleway"/>
              </a:rPr>
              <a:t>.</a:t>
            </a:r>
            <a:endParaRPr lang="en-US" sz="2799" dirty="0">
              <a:solidFill>
                <a:srgbClr val="2D2D2D"/>
              </a:solidFill>
              <a:latin typeface="Raleway"/>
              <a:ea typeface="Raleway"/>
              <a:cs typeface="Raleway"/>
              <a:sym typeface="Raleway"/>
            </a:endParaRPr>
          </a:p>
        </p:txBody>
      </p:sp>
      <p:sp>
        <p:nvSpPr>
          <p:cNvPr id="11" name="TextBox 11"/>
          <p:cNvSpPr txBox="1"/>
          <p:nvPr/>
        </p:nvSpPr>
        <p:spPr>
          <a:xfrm>
            <a:off x="2279153" y="8371041"/>
            <a:ext cx="6864847" cy="460126"/>
          </a:xfrm>
          <a:prstGeom prst="rect">
            <a:avLst/>
          </a:prstGeom>
        </p:spPr>
        <p:txBody>
          <a:bodyPr lIns="0" tIns="0" rIns="0" bIns="0" rtlCol="0" anchor="t">
            <a:spAutoFit/>
          </a:bodyPr>
          <a:lstStyle/>
          <a:p>
            <a:pPr algn="l">
              <a:lnSpc>
                <a:spcPts val="3919"/>
              </a:lnSpc>
            </a:pPr>
            <a:r>
              <a:rPr lang="en-US" sz="2799" dirty="0" err="1">
                <a:solidFill>
                  <a:srgbClr val="2D2D2D"/>
                </a:solidFill>
                <a:latin typeface="Raleway"/>
                <a:ea typeface="Raleway"/>
                <a:cs typeface="Raleway"/>
                <a:sym typeface="Raleway"/>
              </a:rPr>
              <a:t>Συζήτηση</a:t>
            </a:r>
            <a:r>
              <a:rPr lang="en-US" sz="2799" dirty="0">
                <a:solidFill>
                  <a:srgbClr val="2D2D2D"/>
                </a:solidFill>
                <a:latin typeface="Raleway"/>
                <a:ea typeface="Raleway"/>
                <a:cs typeface="Raleway"/>
                <a:sym typeface="Raleway"/>
              </a:rPr>
              <a:t>.</a:t>
            </a:r>
          </a:p>
        </p:txBody>
      </p:sp>
      <p:sp>
        <p:nvSpPr>
          <p:cNvPr id="12" name="TextBox 12"/>
          <p:cNvSpPr txBox="1"/>
          <p:nvPr/>
        </p:nvSpPr>
        <p:spPr>
          <a:xfrm>
            <a:off x="1028700" y="4062807"/>
            <a:ext cx="653494" cy="490855"/>
          </a:xfrm>
          <a:prstGeom prst="rect">
            <a:avLst/>
          </a:prstGeom>
        </p:spPr>
        <p:txBody>
          <a:bodyPr lIns="0" tIns="0" rIns="0" bIns="0" rtlCol="0" anchor="t">
            <a:spAutoFit/>
          </a:bodyPr>
          <a:lstStyle/>
          <a:p>
            <a:pPr algn="l">
              <a:lnSpc>
                <a:spcPts val="3919"/>
              </a:lnSpc>
            </a:pPr>
            <a:r>
              <a:rPr lang="en-US" sz="2799">
                <a:solidFill>
                  <a:srgbClr val="2D2D2D"/>
                </a:solidFill>
                <a:latin typeface="Raleway"/>
                <a:ea typeface="Raleway"/>
                <a:cs typeface="Raleway"/>
                <a:sym typeface="Raleway"/>
              </a:rPr>
              <a:t>I</a:t>
            </a:r>
          </a:p>
        </p:txBody>
      </p:sp>
      <p:sp>
        <p:nvSpPr>
          <p:cNvPr id="13" name="TextBox 13"/>
          <p:cNvSpPr txBox="1"/>
          <p:nvPr/>
        </p:nvSpPr>
        <p:spPr>
          <a:xfrm>
            <a:off x="1028700" y="5063991"/>
            <a:ext cx="653494" cy="490855"/>
          </a:xfrm>
          <a:prstGeom prst="rect">
            <a:avLst/>
          </a:prstGeom>
        </p:spPr>
        <p:txBody>
          <a:bodyPr lIns="0" tIns="0" rIns="0" bIns="0" rtlCol="0" anchor="t">
            <a:spAutoFit/>
          </a:bodyPr>
          <a:lstStyle/>
          <a:p>
            <a:pPr algn="l">
              <a:lnSpc>
                <a:spcPts val="3919"/>
              </a:lnSpc>
            </a:pPr>
            <a:r>
              <a:rPr lang="en-US" sz="2799">
                <a:solidFill>
                  <a:srgbClr val="2D2D2D"/>
                </a:solidFill>
                <a:latin typeface="Raleway"/>
                <a:ea typeface="Raleway"/>
                <a:cs typeface="Raleway"/>
                <a:sym typeface="Raleway"/>
              </a:rPr>
              <a:t>II</a:t>
            </a:r>
          </a:p>
        </p:txBody>
      </p:sp>
      <p:sp>
        <p:nvSpPr>
          <p:cNvPr id="14" name="TextBox 14"/>
          <p:cNvSpPr txBox="1"/>
          <p:nvPr/>
        </p:nvSpPr>
        <p:spPr>
          <a:xfrm>
            <a:off x="1028700" y="6065176"/>
            <a:ext cx="653494" cy="490855"/>
          </a:xfrm>
          <a:prstGeom prst="rect">
            <a:avLst/>
          </a:prstGeom>
        </p:spPr>
        <p:txBody>
          <a:bodyPr lIns="0" tIns="0" rIns="0" bIns="0" rtlCol="0" anchor="t">
            <a:spAutoFit/>
          </a:bodyPr>
          <a:lstStyle/>
          <a:p>
            <a:pPr algn="l">
              <a:lnSpc>
                <a:spcPts val="3919"/>
              </a:lnSpc>
            </a:pPr>
            <a:r>
              <a:rPr lang="en-US" sz="2799">
                <a:solidFill>
                  <a:srgbClr val="2D2D2D"/>
                </a:solidFill>
                <a:latin typeface="Raleway"/>
                <a:ea typeface="Raleway"/>
                <a:cs typeface="Raleway"/>
                <a:sym typeface="Raleway"/>
              </a:rPr>
              <a:t>III</a:t>
            </a:r>
          </a:p>
        </p:txBody>
      </p:sp>
      <p:sp>
        <p:nvSpPr>
          <p:cNvPr id="15" name="TextBox 15"/>
          <p:cNvSpPr txBox="1"/>
          <p:nvPr/>
        </p:nvSpPr>
        <p:spPr>
          <a:xfrm>
            <a:off x="1028700" y="7582683"/>
            <a:ext cx="653494" cy="490855"/>
          </a:xfrm>
          <a:prstGeom prst="rect">
            <a:avLst/>
          </a:prstGeom>
        </p:spPr>
        <p:txBody>
          <a:bodyPr lIns="0" tIns="0" rIns="0" bIns="0" rtlCol="0" anchor="t">
            <a:spAutoFit/>
          </a:bodyPr>
          <a:lstStyle/>
          <a:p>
            <a:pPr algn="l">
              <a:lnSpc>
                <a:spcPts val="3919"/>
              </a:lnSpc>
            </a:pPr>
            <a:r>
              <a:rPr lang="en-US" sz="2799" dirty="0">
                <a:solidFill>
                  <a:srgbClr val="2D2D2D"/>
                </a:solidFill>
                <a:latin typeface="Raleway"/>
                <a:ea typeface="Raleway"/>
                <a:cs typeface="Raleway"/>
                <a:sym typeface="Raleway"/>
              </a:rPr>
              <a:t>IV</a:t>
            </a:r>
          </a:p>
        </p:txBody>
      </p:sp>
      <p:sp>
        <p:nvSpPr>
          <p:cNvPr id="16" name="TextBox 16"/>
          <p:cNvSpPr txBox="1"/>
          <p:nvPr/>
        </p:nvSpPr>
        <p:spPr>
          <a:xfrm>
            <a:off x="1028700" y="8379871"/>
            <a:ext cx="653494" cy="490855"/>
          </a:xfrm>
          <a:prstGeom prst="rect">
            <a:avLst/>
          </a:prstGeom>
        </p:spPr>
        <p:txBody>
          <a:bodyPr lIns="0" tIns="0" rIns="0" bIns="0" rtlCol="0" anchor="t">
            <a:spAutoFit/>
          </a:bodyPr>
          <a:lstStyle/>
          <a:p>
            <a:pPr algn="l">
              <a:lnSpc>
                <a:spcPts val="3919"/>
              </a:lnSpc>
            </a:pPr>
            <a:r>
              <a:rPr lang="en-US" sz="2799" dirty="0">
                <a:solidFill>
                  <a:srgbClr val="2D2D2D"/>
                </a:solidFill>
                <a:latin typeface="Raleway"/>
                <a:ea typeface="Raleway"/>
                <a:cs typeface="Raleway"/>
                <a:sym typeface="Raleway"/>
              </a:rPr>
              <a:t>V</a:t>
            </a:r>
          </a:p>
        </p:txBody>
      </p:sp>
      <p:sp>
        <p:nvSpPr>
          <p:cNvPr id="17" name="Freeform 17"/>
          <p:cNvSpPr/>
          <p:nvPr/>
        </p:nvSpPr>
        <p:spPr>
          <a:xfrm>
            <a:off x="1028700" y="433576"/>
            <a:ext cx="1501053" cy="1262110"/>
          </a:xfrm>
          <a:custGeom>
            <a:avLst/>
            <a:gdLst/>
            <a:ahLst/>
            <a:cxnLst/>
            <a:rect l="l" t="t" r="r" b="b"/>
            <a:pathLst>
              <a:path w="1501053" h="1262110">
                <a:moveTo>
                  <a:pt x="0" y="0"/>
                </a:moveTo>
                <a:lnTo>
                  <a:pt x="1501053" y="0"/>
                </a:lnTo>
                <a:lnTo>
                  <a:pt x="1501053" y="1262110"/>
                </a:lnTo>
                <a:lnTo>
                  <a:pt x="0" y="1262110"/>
                </a:lnTo>
                <a:lnTo>
                  <a:pt x="0" y="0"/>
                </a:lnTo>
                <a:close/>
              </a:path>
            </a:pathLst>
          </a:custGeom>
          <a:blipFill>
            <a:blip r:embed="rId2"/>
            <a:stretch>
              <a:fillRect/>
            </a:stretch>
          </a:blipFill>
        </p:spPr>
        <p:txBody>
          <a:bodyPr/>
          <a:lstStyle/>
          <a:p>
            <a:endParaRPr lang="en-GB"/>
          </a:p>
        </p:txBody>
      </p:sp>
      <p:sp>
        <p:nvSpPr>
          <p:cNvPr id="18" name="TextBox 18"/>
          <p:cNvSpPr txBox="1"/>
          <p:nvPr/>
        </p:nvSpPr>
        <p:spPr>
          <a:xfrm>
            <a:off x="2709327" y="829241"/>
            <a:ext cx="2178410" cy="979932"/>
          </a:xfrm>
          <a:prstGeom prst="rect">
            <a:avLst/>
          </a:prstGeom>
        </p:spPr>
        <p:txBody>
          <a:bodyPr lIns="0" tIns="0" rIns="0" bIns="0" rtlCol="0" anchor="t">
            <a:spAutoFit/>
          </a:bodyPr>
          <a:lstStyle/>
          <a:p>
            <a:pPr algn="l">
              <a:lnSpc>
                <a:spcPts val="2573"/>
              </a:lnSpc>
            </a:pPr>
            <a:r>
              <a:rPr lang="en-US" sz="2199" b="1">
                <a:solidFill>
                  <a:srgbClr val="804F3B"/>
                </a:solidFill>
                <a:latin typeface="Raleway Bold"/>
                <a:ea typeface="Raleway Bold"/>
                <a:cs typeface="Raleway Bold"/>
                <a:sym typeface="Raleway Bold"/>
              </a:rPr>
              <a:t>ΠΑΙΔΑΓΩΓΙΚΟ ΙΝΣΤΙΤΟΥΤΟ </a:t>
            </a:r>
          </a:p>
          <a:p>
            <a:pPr algn="l">
              <a:lnSpc>
                <a:spcPts val="2573"/>
              </a:lnSpc>
            </a:pPr>
            <a:r>
              <a:rPr lang="en-US" sz="2199" b="1">
                <a:solidFill>
                  <a:srgbClr val="804F3B"/>
                </a:solidFill>
                <a:latin typeface="Raleway Bold"/>
                <a:ea typeface="Raleway Bold"/>
                <a:cs typeface="Raleway Bold"/>
                <a:sym typeface="Raleway Bold"/>
              </a:rPr>
              <a:t>ΚΥΠΡΟΥ</a:t>
            </a:r>
          </a:p>
        </p:txBody>
      </p:sp>
      <p:sp>
        <p:nvSpPr>
          <p:cNvPr id="19" name="TextBox 19"/>
          <p:cNvSpPr txBox="1"/>
          <p:nvPr/>
        </p:nvSpPr>
        <p:spPr>
          <a:xfrm rot="5400000">
            <a:off x="14145716"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21" name="Picture 20" descr="A water way in a city&#10;&#10;AI-generated content may be incorrect.">
            <a:extLst>
              <a:ext uri="{FF2B5EF4-FFF2-40B4-BE49-F238E27FC236}">
                <a16:creationId xmlns:a16="http://schemas.microsoft.com/office/drawing/2014/main" id="{6D97A92A-BBD7-040B-929F-C2BBABA44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98421" y="1723620"/>
            <a:ext cx="10287000" cy="68397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Freeform 5"/>
          <p:cNvSpPr/>
          <p:nvPr/>
        </p:nvSpPr>
        <p:spPr>
          <a:xfrm>
            <a:off x="458132" y="2349822"/>
            <a:ext cx="2989552" cy="4048151"/>
          </a:xfrm>
          <a:custGeom>
            <a:avLst/>
            <a:gdLst/>
            <a:ahLst/>
            <a:cxnLst/>
            <a:rect l="l" t="t" r="r" b="b"/>
            <a:pathLst>
              <a:path w="2989552" h="4048151">
                <a:moveTo>
                  <a:pt x="0" y="0"/>
                </a:moveTo>
                <a:lnTo>
                  <a:pt x="2989552" y="0"/>
                </a:lnTo>
                <a:lnTo>
                  <a:pt x="2989552" y="4048151"/>
                </a:lnTo>
                <a:lnTo>
                  <a:pt x="0" y="4048151"/>
                </a:lnTo>
                <a:lnTo>
                  <a:pt x="0" y="0"/>
                </a:lnTo>
                <a:close/>
              </a:path>
            </a:pathLst>
          </a:custGeom>
          <a:blipFill>
            <a:blip r:embed="rId2"/>
            <a:stretch>
              <a:fillRect l="-137296" t="-31685" r="-140728" b="-25348"/>
            </a:stretch>
          </a:blipFill>
        </p:spPr>
        <p:txBody>
          <a:bodyPr/>
          <a:lstStyle/>
          <a:p>
            <a:endParaRPr lang="en-GB"/>
          </a:p>
        </p:txBody>
      </p:sp>
      <p:sp>
        <p:nvSpPr>
          <p:cNvPr id="6" name="Freeform 6"/>
          <p:cNvSpPr/>
          <p:nvPr/>
        </p:nvSpPr>
        <p:spPr>
          <a:xfrm>
            <a:off x="2848201" y="3349781"/>
            <a:ext cx="2892092" cy="3988897"/>
          </a:xfrm>
          <a:custGeom>
            <a:avLst/>
            <a:gdLst/>
            <a:ahLst/>
            <a:cxnLst/>
            <a:rect l="l" t="t" r="r" b="b"/>
            <a:pathLst>
              <a:path w="2892092" h="3988897">
                <a:moveTo>
                  <a:pt x="0" y="0"/>
                </a:moveTo>
                <a:lnTo>
                  <a:pt x="2892092" y="0"/>
                </a:lnTo>
                <a:lnTo>
                  <a:pt x="2892092" y="3988898"/>
                </a:lnTo>
                <a:lnTo>
                  <a:pt x="0" y="3988898"/>
                </a:lnTo>
                <a:lnTo>
                  <a:pt x="0" y="0"/>
                </a:lnTo>
                <a:close/>
              </a:path>
            </a:pathLst>
          </a:custGeom>
          <a:blipFill>
            <a:blip r:embed="rId3"/>
            <a:stretch>
              <a:fillRect l="-161296" t="-42716" r="-164193" b="-30811"/>
            </a:stretch>
          </a:blipFill>
        </p:spPr>
        <p:txBody>
          <a:bodyPr/>
          <a:lstStyle/>
          <a:p>
            <a:endParaRPr lang="en-GB"/>
          </a:p>
        </p:txBody>
      </p:sp>
      <p:sp>
        <p:nvSpPr>
          <p:cNvPr id="7" name="Freeform 7"/>
          <p:cNvSpPr/>
          <p:nvPr/>
        </p:nvSpPr>
        <p:spPr>
          <a:xfrm>
            <a:off x="720859" y="5690844"/>
            <a:ext cx="3040859" cy="4048151"/>
          </a:xfrm>
          <a:custGeom>
            <a:avLst/>
            <a:gdLst/>
            <a:ahLst/>
            <a:cxnLst/>
            <a:rect l="l" t="t" r="r" b="b"/>
            <a:pathLst>
              <a:path w="3040859" h="4048151">
                <a:moveTo>
                  <a:pt x="0" y="0"/>
                </a:moveTo>
                <a:lnTo>
                  <a:pt x="3040859" y="0"/>
                </a:lnTo>
                <a:lnTo>
                  <a:pt x="3040859" y="4048151"/>
                </a:lnTo>
                <a:lnTo>
                  <a:pt x="0" y="4048151"/>
                </a:lnTo>
                <a:lnTo>
                  <a:pt x="0" y="0"/>
                </a:lnTo>
                <a:close/>
              </a:path>
            </a:pathLst>
          </a:custGeom>
          <a:blipFill>
            <a:blip r:embed="rId4"/>
            <a:stretch>
              <a:fillRect l="-133292" t="-32952" r="-138354" b="-24080"/>
            </a:stretch>
          </a:blipFill>
        </p:spPr>
        <p:txBody>
          <a:bodyPr/>
          <a:lstStyle/>
          <a:p>
            <a:endParaRPr lang="en-GB"/>
          </a:p>
        </p:txBody>
      </p:sp>
      <p:sp>
        <p:nvSpPr>
          <p:cNvPr id="8" name="TextBox 8"/>
          <p:cNvSpPr txBox="1"/>
          <p:nvPr/>
        </p:nvSpPr>
        <p:spPr>
          <a:xfrm rot="5400000">
            <a:off x="16158126" y="1811588"/>
            <a:ext cx="2760156"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9" name="TextBox 9"/>
          <p:cNvSpPr txBox="1"/>
          <p:nvPr/>
        </p:nvSpPr>
        <p:spPr>
          <a:xfrm>
            <a:off x="6613051" y="5172780"/>
            <a:ext cx="9572803" cy="3787140"/>
          </a:xfrm>
          <a:prstGeom prst="rect">
            <a:avLst/>
          </a:prstGeom>
        </p:spPr>
        <p:txBody>
          <a:bodyPr lIns="0" tIns="0" rIns="0" bIns="0" rtlCol="0" anchor="t">
            <a:spAutoFit/>
          </a:bodyPr>
          <a:lstStyle/>
          <a:p>
            <a:pPr algn="l">
              <a:lnSpc>
                <a:spcPts val="5039"/>
              </a:lnSpc>
            </a:pPr>
            <a:r>
              <a:rPr lang="en-US" sz="2799" dirty="0" err="1">
                <a:solidFill>
                  <a:srgbClr val="804F3B"/>
                </a:solidFill>
                <a:latin typeface="Raleway"/>
                <a:ea typeface="Raleway"/>
                <a:cs typeface="Raleway"/>
                <a:sym typeface="Raleway"/>
              </a:rPr>
              <a:t>Εγχειρίδι</a:t>
            </a:r>
            <a:r>
              <a:rPr lang="en-US" sz="2799" dirty="0">
                <a:solidFill>
                  <a:srgbClr val="804F3B"/>
                </a:solidFill>
                <a:latin typeface="Raleway"/>
                <a:ea typeface="Raleway"/>
                <a:cs typeface="Raleway"/>
                <a:sym typeface="Raleway"/>
              </a:rPr>
              <a:t>α διαχείρισης κρίσεων:</a:t>
            </a:r>
          </a:p>
          <a:p>
            <a:pPr marL="604519" lvl="1" indent="-302260" algn="l">
              <a:lnSpc>
                <a:spcPts val="5039"/>
              </a:lnSpc>
              <a:buAutoNum type="arabicPeriod"/>
            </a:pP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Πρ</a:t>
            </a:r>
            <a:r>
              <a:rPr lang="en-US" sz="2799" dirty="0">
                <a:solidFill>
                  <a:srgbClr val="804F3B"/>
                </a:solidFill>
                <a:latin typeface="Raleway"/>
                <a:ea typeface="Raleway"/>
                <a:cs typeface="Raleway"/>
                <a:sym typeface="Raleway"/>
              </a:rPr>
              <a:t>ακτικός οδηγός στη διαχείριση κρίσεων στο σχολείο», ΟΑΠ.</a:t>
            </a:r>
          </a:p>
          <a:p>
            <a:pPr marL="604519" lvl="1" indent="-302260" algn="l">
              <a:lnSpc>
                <a:spcPts val="5039"/>
              </a:lnSpc>
              <a:buAutoNum type="arabicPeriod"/>
            </a:pP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Εγχειρίδιο</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Κρίσεων</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στ</a:t>
            </a:r>
            <a:r>
              <a:rPr lang="en-US" sz="2799" dirty="0">
                <a:solidFill>
                  <a:srgbClr val="804F3B"/>
                </a:solidFill>
                <a:latin typeface="Raleway"/>
                <a:ea typeface="Raleway"/>
                <a:cs typeface="Raleway"/>
                <a:sym typeface="Raleway"/>
              </a:rPr>
              <a:t>α Σχολεία», ΥΕΨ (2012).</a:t>
            </a:r>
          </a:p>
          <a:p>
            <a:pPr marL="604519" lvl="1" indent="-302260" algn="l">
              <a:lnSpc>
                <a:spcPts val="5039"/>
              </a:lnSpc>
              <a:buAutoNum type="arabicPeriod"/>
            </a:pP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Δι</a:t>
            </a:r>
            <a:r>
              <a:rPr lang="en-US" sz="2799" dirty="0">
                <a:solidFill>
                  <a:srgbClr val="804F3B"/>
                </a:solidFill>
                <a:latin typeface="Raleway"/>
                <a:ea typeface="Raleway"/>
                <a:cs typeface="Raleway"/>
                <a:sym typeface="Raleway"/>
              </a:rPr>
              <a:t>αχειρίζομαι το πένθος – Επιστρέφω στη ζωή» , ΥΕΨ (2006). </a:t>
            </a:r>
          </a:p>
        </p:txBody>
      </p:sp>
      <p:sp>
        <p:nvSpPr>
          <p:cNvPr id="10" name="TextBox 10"/>
          <p:cNvSpPr txBox="1"/>
          <p:nvPr/>
        </p:nvSpPr>
        <p:spPr>
          <a:xfrm>
            <a:off x="5991526" y="2473395"/>
            <a:ext cx="10010167" cy="1679819"/>
          </a:xfrm>
          <a:prstGeom prst="rect">
            <a:avLst/>
          </a:prstGeom>
        </p:spPr>
        <p:txBody>
          <a:bodyPr lIns="0" tIns="0" rIns="0" bIns="0" rtlCol="0" anchor="t">
            <a:spAutoFit/>
          </a:bodyPr>
          <a:lstStyle/>
          <a:p>
            <a:pPr marL="604519" lvl="1" indent="-302260" algn="l">
              <a:lnSpc>
                <a:spcPts val="4479"/>
              </a:lnSpc>
              <a:buFont typeface="Arial"/>
              <a:buChar char="•"/>
            </a:pPr>
            <a:r>
              <a:rPr lang="en-US" sz="2799" b="1" spc="27" dirty="0" err="1">
                <a:solidFill>
                  <a:srgbClr val="804F3B"/>
                </a:solidFill>
                <a:latin typeface="Raleway Bold"/>
                <a:ea typeface="Raleway Bold"/>
                <a:cs typeface="Raleway Bold"/>
                <a:sym typeface="Raleway Bold"/>
              </a:rPr>
              <a:t>Προ</a:t>
            </a:r>
            <a:r>
              <a:rPr lang="en-US" sz="2799" b="1" spc="27" dirty="0">
                <a:solidFill>
                  <a:srgbClr val="804F3B"/>
                </a:solidFill>
                <a:latin typeface="Raleway Bold"/>
                <a:ea typeface="Raleway Bold"/>
                <a:cs typeface="Raleway Bold"/>
                <a:sym typeface="Raleway Bold"/>
              </a:rPr>
              <a:t>αιρετικό Σεμινάριο ΠΡΟ24.ΓK.ΟΡΖ.005 «Προσεγγίζοντας θέματα απώλειας και πένθους στο σχολικό πλαίσιο».</a:t>
            </a:r>
          </a:p>
          <a:p>
            <a:pPr marL="604519" lvl="1" indent="-302260" algn="l">
              <a:lnSpc>
                <a:spcPts val="4479"/>
              </a:lnSpc>
              <a:buFont typeface="Arial"/>
              <a:buChar char="•"/>
            </a:pPr>
            <a:r>
              <a:rPr lang="en-US" sz="2799" b="1" spc="27" dirty="0" err="1">
                <a:solidFill>
                  <a:srgbClr val="804F3B"/>
                </a:solidFill>
                <a:latin typeface="Raleway Bold"/>
                <a:ea typeface="Raleway Bold"/>
                <a:cs typeface="Raleway Bold"/>
                <a:sym typeface="Raleway Bold"/>
              </a:rPr>
              <a:t>Κυ</a:t>
            </a:r>
            <a:r>
              <a:rPr lang="en-US" sz="2799" b="1" spc="27" dirty="0">
                <a:solidFill>
                  <a:srgbClr val="804F3B"/>
                </a:solidFill>
                <a:latin typeface="Raleway Bold"/>
                <a:ea typeface="Raleway Bold"/>
                <a:cs typeface="Raleway Bold"/>
                <a:sym typeface="Raleway Bold"/>
              </a:rPr>
              <a:t>πριακό Συγκείμενο - Διαχείριση Κρίσης.</a:t>
            </a:r>
          </a:p>
        </p:txBody>
      </p:sp>
      <p:sp>
        <p:nvSpPr>
          <p:cNvPr id="11" name="TextBox 11"/>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a:t>
            </a:r>
          </a:p>
        </p:txBody>
      </p:sp>
      <p:sp>
        <p:nvSpPr>
          <p:cNvPr id="12" name="TextBox 12"/>
          <p:cNvSpPr txBox="1"/>
          <p:nvPr/>
        </p:nvSpPr>
        <p:spPr>
          <a:xfrm>
            <a:off x="1355447" y="713486"/>
            <a:ext cx="4184474"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Η ΑΝΑΓΚΗ - ΚΥΠΡΙΑΚΟ ΣΥΓΚΕΙΜΕΝΟ</a:t>
            </a:r>
          </a:p>
        </p:txBody>
      </p:sp>
      <p:sp>
        <p:nvSpPr>
          <p:cNvPr id="13" name="TextBox 13"/>
          <p:cNvSpPr txBox="1"/>
          <p:nvPr/>
        </p:nvSpPr>
        <p:spPr>
          <a:xfrm rot="5400000">
            <a:off x="14145716"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296616" y="1673098"/>
            <a:ext cx="248317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a:t>
            </a:r>
          </a:p>
        </p:txBody>
      </p:sp>
      <p:sp>
        <p:nvSpPr>
          <p:cNvPr id="7" name="TextBox 7"/>
          <p:cNvSpPr txBox="1"/>
          <p:nvPr/>
        </p:nvSpPr>
        <p:spPr>
          <a:xfrm>
            <a:off x="1355447" y="713486"/>
            <a:ext cx="4652866"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Η ΑΝΑΓΚΗ - ΚΥΠΡΙΑΚΟ ΣΥΓΚΕΙΜΕΝΟ</a:t>
            </a:r>
          </a:p>
        </p:txBody>
      </p:sp>
      <p:sp>
        <p:nvSpPr>
          <p:cNvPr id="8" name="TextBox 8"/>
          <p:cNvSpPr txBox="1"/>
          <p:nvPr/>
        </p:nvSpPr>
        <p:spPr>
          <a:xfrm>
            <a:off x="1355447" y="2670810"/>
            <a:ext cx="14646553" cy="6977936"/>
          </a:xfrm>
          <a:prstGeom prst="rect">
            <a:avLst/>
          </a:prstGeom>
        </p:spPr>
        <p:txBody>
          <a:bodyPr wrap="square" lIns="0" tIns="0" rIns="0" bIns="0" rtlCol="0" anchor="t">
            <a:spAutoFit/>
          </a:bodyPr>
          <a:lstStyle/>
          <a:p>
            <a:pPr algn="l">
              <a:lnSpc>
                <a:spcPts val="5039"/>
              </a:lnSpc>
            </a:pPr>
            <a:r>
              <a:rPr lang="en-US" sz="2799" dirty="0" err="1">
                <a:solidFill>
                  <a:srgbClr val="804F3B"/>
                </a:solidFill>
                <a:latin typeface="Raleway"/>
                <a:ea typeface="Raleway"/>
                <a:cs typeface="Raleway"/>
                <a:sym typeface="Raleway"/>
              </a:rPr>
              <a:t>Περί</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Αγωγής</a:t>
            </a:r>
            <a:r>
              <a:rPr lang="en-US" sz="2799" dirty="0">
                <a:solidFill>
                  <a:srgbClr val="804F3B"/>
                </a:solidFill>
                <a:latin typeface="Raleway"/>
                <a:ea typeface="Raleway"/>
                <a:cs typeface="Raleway"/>
                <a:sym typeface="Raleway"/>
              </a:rPr>
              <a:t> και </a:t>
            </a:r>
            <a:r>
              <a:rPr lang="en-US" sz="2799" dirty="0" err="1">
                <a:solidFill>
                  <a:srgbClr val="804F3B"/>
                </a:solidFill>
                <a:latin typeface="Raleway"/>
                <a:ea typeface="Raleway"/>
                <a:cs typeface="Raleway"/>
                <a:sym typeface="Raleway"/>
              </a:rPr>
              <a:t>Εκ</a:t>
            </a:r>
            <a:r>
              <a:rPr lang="en-US" sz="2799" dirty="0">
                <a:solidFill>
                  <a:srgbClr val="804F3B"/>
                </a:solidFill>
                <a:latin typeface="Raleway"/>
                <a:ea typeface="Raleway"/>
                <a:cs typeface="Raleway"/>
                <a:sym typeface="Raleway"/>
              </a:rPr>
              <a:t>παίδευσης Παιδιών με Ειδικές Ανάγκες Νόμους του 1999 έως 2020 (ΙΙ.3.2): «Στα παιδιά με ειδικές ανάγκες της δημοτικής και της </a:t>
            </a:r>
            <a:endParaRPr lang="el-GR" sz="2799" dirty="0">
              <a:solidFill>
                <a:srgbClr val="804F3B"/>
              </a:solidFill>
              <a:latin typeface="Raleway"/>
              <a:ea typeface="Raleway"/>
              <a:cs typeface="Raleway"/>
              <a:sym typeface="Raleway"/>
            </a:endParaRPr>
          </a:p>
          <a:p>
            <a:pPr algn="l">
              <a:lnSpc>
                <a:spcPts val="5039"/>
              </a:lnSpc>
            </a:pPr>
            <a:r>
              <a:rPr lang="en-US" sz="2799" dirty="0" err="1">
                <a:solidFill>
                  <a:srgbClr val="804F3B"/>
                </a:solidFill>
                <a:latin typeface="Raleway"/>
                <a:ea typeface="Raleway"/>
                <a:cs typeface="Raleway"/>
                <a:sym typeface="Raleway"/>
              </a:rPr>
              <a:t>μέσης</a:t>
            </a:r>
            <a:r>
              <a:rPr lang="en-US" sz="2799" dirty="0">
                <a:solidFill>
                  <a:srgbClr val="804F3B"/>
                </a:solidFill>
                <a:latin typeface="Raleway"/>
                <a:ea typeface="Raleway"/>
                <a:cs typeface="Raleway"/>
                <a:sym typeface="Raleway"/>
              </a:rPr>
              <a:t> εκπαίδευσης που για λόγους υγείας </a:t>
            </a:r>
            <a:endParaRPr lang="el-GR" sz="2799" dirty="0">
              <a:solidFill>
                <a:srgbClr val="804F3B"/>
              </a:solidFill>
              <a:latin typeface="Raleway"/>
              <a:ea typeface="Raleway"/>
              <a:cs typeface="Raleway"/>
              <a:sym typeface="Raleway"/>
            </a:endParaRPr>
          </a:p>
          <a:p>
            <a:pPr algn="l">
              <a:lnSpc>
                <a:spcPts val="5039"/>
              </a:lnSpc>
            </a:pPr>
            <a:r>
              <a:rPr lang="en-US" sz="2799" dirty="0" err="1">
                <a:solidFill>
                  <a:srgbClr val="804F3B"/>
                </a:solidFill>
                <a:latin typeface="Raleway"/>
                <a:ea typeface="Raleway"/>
                <a:cs typeface="Raleway"/>
                <a:sym typeface="Raleway"/>
              </a:rPr>
              <a:t>δεν</a:t>
            </a:r>
            <a:r>
              <a:rPr lang="en-US" sz="2799" dirty="0">
                <a:solidFill>
                  <a:srgbClr val="804F3B"/>
                </a:solidFill>
                <a:latin typeface="Raleway"/>
                <a:ea typeface="Raleway"/>
                <a:cs typeface="Raleway"/>
                <a:sym typeface="Raleway"/>
              </a:rPr>
              <a:t> μπορούν για μακρύ χρονικό διάστημα </a:t>
            </a:r>
            <a:endParaRPr lang="el-GR" sz="2799" dirty="0">
              <a:solidFill>
                <a:srgbClr val="804F3B"/>
              </a:solidFill>
              <a:latin typeface="Raleway"/>
              <a:ea typeface="Raleway"/>
              <a:cs typeface="Raleway"/>
              <a:sym typeface="Raleway"/>
            </a:endParaRPr>
          </a:p>
          <a:p>
            <a:pPr algn="l">
              <a:lnSpc>
                <a:spcPts val="5039"/>
              </a:lnSpc>
            </a:pPr>
            <a:r>
              <a:rPr lang="en-US" sz="2799" dirty="0">
                <a:solidFill>
                  <a:srgbClr val="804F3B"/>
                </a:solidFill>
                <a:latin typeface="Raleway"/>
                <a:ea typeface="Raleway"/>
                <a:cs typeface="Raleway"/>
                <a:sym typeface="Raleway"/>
              </a:rPr>
              <a:t>να παρακολουθούν το κα</a:t>
            </a:r>
            <a:r>
              <a:rPr lang="en-US" sz="2799" dirty="0" err="1">
                <a:solidFill>
                  <a:srgbClr val="804F3B"/>
                </a:solidFill>
                <a:latin typeface="Raleway"/>
                <a:ea typeface="Raleway"/>
                <a:cs typeface="Raleway"/>
                <a:sym typeface="Raleway"/>
              </a:rPr>
              <a:t>νονικό</a:t>
            </a:r>
            <a:r>
              <a:rPr lang="en-US" sz="2799" dirty="0">
                <a:solidFill>
                  <a:srgbClr val="804F3B"/>
                </a:solidFill>
                <a:latin typeface="Raleway"/>
                <a:ea typeface="Raleway"/>
                <a:cs typeface="Raleway"/>
                <a:sym typeface="Raleway"/>
              </a:rPr>
              <a:t> </a:t>
            </a:r>
            <a:endParaRPr lang="el-GR" sz="2799" dirty="0">
              <a:solidFill>
                <a:srgbClr val="804F3B"/>
              </a:solidFill>
              <a:latin typeface="Raleway"/>
              <a:ea typeface="Raleway"/>
              <a:cs typeface="Raleway"/>
              <a:sym typeface="Raleway"/>
            </a:endParaRPr>
          </a:p>
          <a:p>
            <a:pPr algn="l">
              <a:lnSpc>
                <a:spcPts val="5039"/>
              </a:lnSpc>
            </a:pPr>
            <a:r>
              <a:rPr lang="en-US" sz="2799" dirty="0">
                <a:solidFill>
                  <a:srgbClr val="804F3B"/>
                </a:solidFill>
                <a:latin typeface="Raleway"/>
                <a:ea typeface="Raleway"/>
                <a:cs typeface="Raleway"/>
                <a:sym typeface="Raleway"/>
              </a:rPr>
              <a:t>π</a:t>
            </a:r>
            <a:r>
              <a:rPr lang="en-US" sz="2799" dirty="0" err="1">
                <a:solidFill>
                  <a:srgbClr val="804F3B"/>
                </a:solidFill>
                <a:latin typeface="Raleway"/>
                <a:ea typeface="Raleway"/>
                <a:cs typeface="Raleway"/>
                <a:sym typeface="Raleway"/>
              </a:rPr>
              <a:t>ρόγρ</a:t>
            </a:r>
            <a:r>
              <a:rPr lang="en-US" sz="2799" dirty="0">
                <a:solidFill>
                  <a:srgbClr val="804F3B"/>
                </a:solidFill>
                <a:latin typeface="Raleway"/>
                <a:ea typeface="Raleway"/>
                <a:cs typeface="Raleway"/>
                <a:sym typeface="Raleway"/>
              </a:rPr>
              <a:t>αμμα μαθημάτων στο σχολείο </a:t>
            </a:r>
            <a:endParaRPr lang="el-GR" sz="2799" dirty="0">
              <a:solidFill>
                <a:srgbClr val="804F3B"/>
              </a:solidFill>
              <a:latin typeface="Raleway"/>
              <a:ea typeface="Raleway"/>
              <a:cs typeface="Raleway"/>
              <a:sym typeface="Raleway"/>
            </a:endParaRPr>
          </a:p>
          <a:p>
            <a:pPr algn="l">
              <a:lnSpc>
                <a:spcPts val="5039"/>
              </a:lnSpc>
            </a:pPr>
            <a:r>
              <a:rPr lang="en-US" sz="2799" b="1" dirty="0" err="1">
                <a:solidFill>
                  <a:srgbClr val="804F3B"/>
                </a:solidFill>
                <a:latin typeface="Raleway Bold"/>
                <a:ea typeface="Raleway Bold"/>
                <a:cs typeface="Raleway Bold"/>
                <a:sym typeface="Raleway Bold"/>
              </a:rPr>
              <a:t>δυν</a:t>
            </a:r>
            <a:r>
              <a:rPr lang="en-US" sz="2799" b="1" dirty="0">
                <a:solidFill>
                  <a:srgbClr val="804F3B"/>
                </a:solidFill>
                <a:latin typeface="Raleway Bold"/>
                <a:ea typeface="Raleway Bold"/>
                <a:cs typeface="Raleway Bold"/>
                <a:sym typeface="Raleway Bold"/>
              </a:rPr>
              <a:t>ατό να εξασφαλίζεται εκπαίδευση με άλλο τρόπο</a:t>
            </a:r>
            <a:r>
              <a:rPr lang="en-US" sz="2799" dirty="0">
                <a:solidFill>
                  <a:srgbClr val="804F3B"/>
                </a:solidFill>
                <a:latin typeface="Raleway"/>
                <a:ea typeface="Raleway"/>
                <a:cs typeface="Raleway"/>
                <a:sym typeface="Raleway"/>
              </a:rPr>
              <a:t>. </a:t>
            </a:r>
            <a:endParaRPr lang="el-GR" sz="2799" dirty="0">
              <a:solidFill>
                <a:srgbClr val="804F3B"/>
              </a:solidFill>
              <a:latin typeface="Raleway"/>
              <a:ea typeface="Raleway"/>
              <a:cs typeface="Raleway"/>
              <a:sym typeface="Raleway"/>
            </a:endParaRPr>
          </a:p>
          <a:p>
            <a:pPr algn="l">
              <a:lnSpc>
                <a:spcPts val="5039"/>
              </a:lnSpc>
            </a:pPr>
            <a:r>
              <a:rPr lang="en-US" sz="2799" dirty="0">
                <a:solidFill>
                  <a:srgbClr val="804F3B"/>
                </a:solidFill>
                <a:latin typeface="Raleway"/>
                <a:ea typeface="Raleway"/>
                <a:cs typeface="Raleway"/>
                <a:sym typeface="Raleway"/>
              </a:rPr>
              <a:t>Η παρα</a:t>
            </a:r>
            <a:r>
              <a:rPr lang="en-US" sz="2799" dirty="0" err="1">
                <a:solidFill>
                  <a:srgbClr val="804F3B"/>
                </a:solidFill>
                <a:latin typeface="Raleway"/>
                <a:ea typeface="Raleway"/>
                <a:cs typeface="Raleway"/>
                <a:sym typeface="Raleway"/>
              </a:rPr>
              <a:t>κολούθηση</a:t>
            </a:r>
            <a:r>
              <a:rPr lang="en-US" sz="2799" dirty="0">
                <a:solidFill>
                  <a:srgbClr val="804F3B"/>
                </a:solidFill>
                <a:latin typeface="Raleway"/>
                <a:ea typeface="Raleway"/>
                <a:cs typeface="Raleway"/>
                <a:sym typeface="Raleway"/>
              </a:rPr>
              <a:t> μα</a:t>
            </a:r>
            <a:r>
              <a:rPr lang="en-US" sz="2799" dirty="0" err="1">
                <a:solidFill>
                  <a:srgbClr val="804F3B"/>
                </a:solidFill>
                <a:latin typeface="Raleway"/>
                <a:ea typeface="Raleway"/>
                <a:cs typeface="Raleway"/>
                <a:sym typeface="Raleway"/>
              </a:rPr>
              <a:t>θημάτων</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εκτός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σχολείου</a:t>
            </a:r>
            <a:r>
              <a:rPr lang="en-US" sz="2799" dirty="0">
                <a:solidFill>
                  <a:srgbClr val="804F3B"/>
                </a:solidFill>
                <a:latin typeface="Raleway"/>
                <a:ea typeface="Raleway"/>
                <a:cs typeface="Raleway"/>
                <a:sym typeface="Raleway"/>
              </a:rPr>
              <a:t> </a:t>
            </a:r>
            <a:endParaRPr lang="el-GR" sz="2799" dirty="0">
              <a:solidFill>
                <a:srgbClr val="804F3B"/>
              </a:solidFill>
              <a:latin typeface="Raleway"/>
              <a:ea typeface="Raleway"/>
              <a:cs typeface="Raleway"/>
              <a:sym typeface="Raleway"/>
            </a:endParaRPr>
          </a:p>
          <a:p>
            <a:pPr algn="l">
              <a:lnSpc>
                <a:spcPts val="5039"/>
              </a:lnSpc>
            </a:pPr>
            <a:r>
              <a:rPr lang="en-US" sz="2799" dirty="0" err="1">
                <a:solidFill>
                  <a:srgbClr val="804F3B"/>
                </a:solidFill>
                <a:latin typeface="Raleway"/>
                <a:ea typeface="Raleway"/>
                <a:cs typeface="Raleway"/>
                <a:sym typeface="Raleway"/>
              </a:rPr>
              <a:t>θεωρείτ</a:t>
            </a:r>
            <a:r>
              <a:rPr lang="en-US" sz="2799" dirty="0">
                <a:solidFill>
                  <a:srgbClr val="804F3B"/>
                </a:solidFill>
                <a:latin typeface="Raleway"/>
                <a:ea typeface="Raleway"/>
                <a:cs typeface="Raleway"/>
                <a:sym typeface="Raleway"/>
              </a:rPr>
              <a:t>αι μέρος του κανονικού </a:t>
            </a:r>
            <a:endParaRPr lang="el-GR" sz="2799" dirty="0">
              <a:solidFill>
                <a:srgbClr val="804F3B"/>
              </a:solidFill>
              <a:latin typeface="Raleway"/>
              <a:ea typeface="Raleway"/>
              <a:cs typeface="Raleway"/>
              <a:sym typeface="Raleway"/>
            </a:endParaRPr>
          </a:p>
          <a:p>
            <a:pPr algn="l">
              <a:lnSpc>
                <a:spcPts val="5039"/>
              </a:lnSpc>
            </a:pPr>
            <a:r>
              <a:rPr lang="en-US" sz="2799" dirty="0">
                <a:solidFill>
                  <a:srgbClr val="804F3B"/>
                </a:solidFill>
                <a:latin typeface="Raleway"/>
                <a:ea typeface="Raleway"/>
                <a:cs typeface="Raleway"/>
                <a:sym typeface="Raleway"/>
              </a:rPr>
              <a:t>π</a:t>
            </a:r>
            <a:r>
              <a:rPr lang="en-US" sz="2799" dirty="0" err="1">
                <a:solidFill>
                  <a:srgbClr val="804F3B"/>
                </a:solidFill>
                <a:latin typeface="Raleway"/>
                <a:ea typeface="Raleway"/>
                <a:cs typeface="Raleway"/>
                <a:sym typeface="Raleway"/>
              </a:rPr>
              <a:t>ρογράμμ</a:t>
            </a:r>
            <a:r>
              <a:rPr lang="en-US" sz="2799" dirty="0">
                <a:solidFill>
                  <a:srgbClr val="804F3B"/>
                </a:solidFill>
                <a:latin typeface="Raleway"/>
                <a:ea typeface="Raleway"/>
                <a:cs typeface="Raleway"/>
                <a:sym typeface="Raleway"/>
              </a:rPr>
              <a:t>ατος μαθημάτων στις κανονικές τάξεις </a:t>
            </a:r>
            <a:endParaRPr lang="el-GR" sz="2799" dirty="0">
              <a:solidFill>
                <a:srgbClr val="804F3B"/>
              </a:solidFill>
              <a:latin typeface="Raleway"/>
              <a:ea typeface="Raleway"/>
              <a:cs typeface="Raleway"/>
              <a:sym typeface="Raleway"/>
            </a:endParaRPr>
          </a:p>
          <a:p>
            <a:pPr algn="l">
              <a:lnSpc>
                <a:spcPts val="5039"/>
              </a:lnSpc>
            </a:pPr>
            <a:r>
              <a:rPr lang="en-US" sz="2799" dirty="0">
                <a:solidFill>
                  <a:srgbClr val="804F3B"/>
                </a:solidFill>
                <a:latin typeface="Raleway"/>
                <a:ea typeface="Raleway"/>
                <a:cs typeface="Raleway"/>
                <a:sym typeface="Raleway"/>
              </a:rPr>
              <a:t>π</a:t>
            </a:r>
            <a:r>
              <a:rPr lang="en-US" sz="2799" dirty="0" err="1">
                <a:solidFill>
                  <a:srgbClr val="804F3B"/>
                </a:solidFill>
                <a:latin typeface="Raleway"/>
                <a:ea typeface="Raleway"/>
                <a:cs typeface="Raleway"/>
                <a:sym typeface="Raleway"/>
              </a:rPr>
              <a:t>ου</a:t>
            </a:r>
            <a:r>
              <a:rPr lang="en-US" sz="2799" dirty="0">
                <a:solidFill>
                  <a:srgbClr val="804F3B"/>
                </a:solidFill>
                <a:latin typeface="Raleway"/>
                <a:ea typeface="Raleway"/>
                <a:cs typeface="Raleway"/>
                <a:sym typeface="Raleway"/>
              </a:rPr>
              <a:t> είναι εγγεγραμμένα τα παιδιά».</a:t>
            </a:r>
          </a:p>
        </p:txBody>
      </p:sp>
      <p:sp>
        <p:nvSpPr>
          <p:cNvPr id="9" name="TextBox 9"/>
          <p:cNvSpPr txBox="1"/>
          <p:nvPr/>
        </p:nvSpPr>
        <p:spPr>
          <a:xfrm>
            <a:off x="1355447" y="2011629"/>
            <a:ext cx="4951574" cy="530466"/>
          </a:xfrm>
          <a:prstGeom prst="rect">
            <a:avLst/>
          </a:prstGeom>
        </p:spPr>
        <p:txBody>
          <a:bodyPr lIns="0" tIns="0" rIns="0" bIns="0" rtlCol="0" anchor="t">
            <a:spAutoFit/>
          </a:bodyPr>
          <a:lstStyle/>
          <a:p>
            <a:pPr algn="l">
              <a:lnSpc>
                <a:spcPts val="4479"/>
              </a:lnSpc>
            </a:pPr>
            <a:r>
              <a:rPr lang="en-US" sz="2799" b="1" dirty="0">
                <a:solidFill>
                  <a:srgbClr val="804F3B"/>
                </a:solidFill>
                <a:latin typeface="Radley"/>
                <a:ea typeface="Radley"/>
                <a:cs typeface="Radley"/>
                <a:sym typeface="Radley"/>
              </a:rPr>
              <a:t>Απ</a:t>
            </a:r>
            <a:r>
              <a:rPr lang="en-US" sz="2799" b="1" dirty="0" err="1">
                <a:solidFill>
                  <a:srgbClr val="804F3B"/>
                </a:solidFill>
                <a:latin typeface="Radley"/>
                <a:ea typeface="Radley"/>
                <a:cs typeface="Radley"/>
                <a:sym typeface="Radley"/>
              </a:rPr>
              <a:t>ουσί</a:t>
            </a:r>
            <a:r>
              <a:rPr lang="en-US" sz="2799" b="1" dirty="0">
                <a:solidFill>
                  <a:srgbClr val="804F3B"/>
                </a:solidFill>
                <a:latin typeface="Radley"/>
                <a:ea typeface="Radley"/>
                <a:cs typeface="Radley"/>
                <a:sym typeface="Radley"/>
              </a:rPr>
              <a:t>α για λόγους υγείας</a:t>
            </a:r>
          </a:p>
        </p:txBody>
      </p:sp>
      <p:sp>
        <p:nvSpPr>
          <p:cNvPr id="10" name="TextBox 10"/>
          <p:cNvSpPr txBox="1"/>
          <p:nvPr/>
        </p:nvSpPr>
        <p:spPr>
          <a:xfrm rot="5400000">
            <a:off x="14145716"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2" name="Picture 11" descr="Rialto Bridge over a river&#10;&#10;AI-generated content may be incorrect.">
            <a:extLst>
              <a:ext uri="{FF2B5EF4-FFF2-40B4-BE49-F238E27FC236}">
                <a16:creationId xmlns:a16="http://schemas.microsoft.com/office/drawing/2014/main" id="{215CA290-645F-CC6A-59B7-3B65128A9C49}"/>
              </a:ext>
            </a:extLst>
          </p:cNvPr>
          <p:cNvPicPr>
            <a:picLocks noChangeAspect="1"/>
          </p:cNvPicPr>
          <p:nvPr/>
        </p:nvPicPr>
        <p:blipFill>
          <a:blip r:embed="rId2" cstate="print">
            <a:extLst>
              <a:ext uri="{28A0092B-C50C-407E-A947-70E740481C1C}">
                <a14:useLocalDpi xmlns:a14="http://schemas.microsoft.com/office/drawing/2010/main" val="0"/>
              </a:ext>
            </a:extLst>
          </a:blip>
          <a:srcRect l="10537" t="5594" r="13033"/>
          <a:stretch/>
        </p:blipFill>
        <p:spPr>
          <a:xfrm>
            <a:off x="9448800" y="4288667"/>
            <a:ext cx="7303630" cy="59983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rot="5400000">
            <a:off x="16296616" y="1673098"/>
            <a:ext cx="248317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6" name="TextBox 6"/>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a:t>
            </a:r>
          </a:p>
        </p:txBody>
      </p:sp>
      <p:sp>
        <p:nvSpPr>
          <p:cNvPr id="7" name="TextBox 7"/>
          <p:cNvSpPr txBox="1"/>
          <p:nvPr/>
        </p:nvSpPr>
        <p:spPr>
          <a:xfrm>
            <a:off x="1355447" y="713486"/>
            <a:ext cx="4652866"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Η ΑΝΑΓΚΗ - ΚΥΠΡΙΑΚΟ ΣΥΓΚΕΙΜΕΝΟ</a:t>
            </a:r>
          </a:p>
        </p:txBody>
      </p:sp>
      <p:sp>
        <p:nvSpPr>
          <p:cNvPr id="8" name="TextBox 8"/>
          <p:cNvSpPr txBox="1"/>
          <p:nvPr/>
        </p:nvSpPr>
        <p:spPr>
          <a:xfrm>
            <a:off x="1355447" y="2011629"/>
            <a:ext cx="14646553" cy="1689309"/>
          </a:xfrm>
          <a:prstGeom prst="rect">
            <a:avLst/>
          </a:prstGeom>
        </p:spPr>
        <p:txBody>
          <a:bodyPr wrap="square" lIns="0" tIns="0" rIns="0" bIns="0" rtlCol="0" anchor="t">
            <a:spAutoFit/>
          </a:bodyPr>
          <a:lstStyle/>
          <a:p>
            <a:pPr algn="l">
              <a:lnSpc>
                <a:spcPts val="4479"/>
              </a:lnSpc>
            </a:pPr>
            <a:r>
              <a:rPr lang="en-US" sz="2799" b="1" dirty="0" err="1">
                <a:solidFill>
                  <a:srgbClr val="804F3B"/>
                </a:solidFill>
                <a:latin typeface="Radley"/>
                <a:ea typeface="Radley"/>
                <a:cs typeface="Radley"/>
                <a:sym typeface="Radley"/>
              </a:rPr>
              <a:t>Εν</a:t>
            </a:r>
            <a:r>
              <a:rPr lang="en-US" sz="2799" b="1" dirty="0">
                <a:solidFill>
                  <a:srgbClr val="804F3B"/>
                </a:solidFill>
                <a:latin typeface="Radley"/>
                <a:ea typeface="Radley"/>
                <a:cs typeface="Radley"/>
                <a:sym typeface="Radley"/>
              </a:rPr>
              <a:t>αλλακτικός Τρόπος Εκπαίδευσης</a:t>
            </a:r>
          </a:p>
          <a:p>
            <a:pPr algn="l">
              <a:lnSpc>
                <a:spcPts val="4479"/>
              </a:lnSpc>
            </a:pPr>
            <a:r>
              <a:rPr lang="en-US" sz="2799" dirty="0">
                <a:solidFill>
                  <a:srgbClr val="804F3B"/>
                </a:solidFill>
                <a:latin typeface="Radley"/>
                <a:ea typeface="Radley"/>
                <a:cs typeface="Radley"/>
                <a:sym typeface="Radley"/>
              </a:rPr>
              <a:t>(</a:t>
            </a:r>
            <a:r>
              <a:rPr lang="en-US" sz="2799" dirty="0" err="1">
                <a:solidFill>
                  <a:srgbClr val="804F3B"/>
                </a:solidFill>
                <a:latin typeface="Radley"/>
                <a:ea typeface="Radley"/>
                <a:cs typeface="Radley"/>
                <a:sym typeface="Radley"/>
              </a:rPr>
              <a:t>Oι</a:t>
            </a:r>
            <a:r>
              <a:rPr lang="en-US" sz="2799" dirty="0">
                <a:solidFill>
                  <a:srgbClr val="804F3B"/>
                </a:solidFill>
                <a:latin typeface="Radley"/>
                <a:ea typeface="Radley"/>
                <a:cs typeface="Radley"/>
                <a:sym typeface="Radley"/>
              </a:rPr>
              <a:t> π</a:t>
            </a:r>
            <a:r>
              <a:rPr lang="en-US" sz="2799" dirty="0" err="1">
                <a:solidFill>
                  <a:srgbClr val="804F3B"/>
                </a:solidFill>
                <a:latin typeface="Radley"/>
                <a:ea typeface="Radley"/>
                <a:cs typeface="Radley"/>
                <a:sym typeface="Radley"/>
              </a:rPr>
              <a:t>ερί</a:t>
            </a:r>
            <a:r>
              <a:rPr lang="en-US" sz="2799" dirty="0">
                <a:solidFill>
                  <a:srgbClr val="804F3B"/>
                </a:solidFill>
                <a:latin typeface="Radley"/>
                <a:ea typeface="Radley"/>
                <a:cs typeface="Radley"/>
                <a:sym typeface="Radley"/>
              </a:rPr>
              <a:t> </a:t>
            </a:r>
            <a:r>
              <a:rPr lang="en-US" sz="2799" dirty="0" err="1">
                <a:solidFill>
                  <a:srgbClr val="804F3B"/>
                </a:solidFill>
                <a:latin typeface="Radley"/>
                <a:ea typeface="Radley"/>
                <a:cs typeface="Radley"/>
                <a:sym typeface="Radley"/>
              </a:rPr>
              <a:t>Λειτουργί</a:t>
            </a:r>
            <a:r>
              <a:rPr lang="en-US" sz="2799" dirty="0">
                <a:solidFill>
                  <a:srgbClr val="804F3B"/>
                </a:solidFill>
                <a:latin typeface="Radley"/>
                <a:ea typeface="Radley"/>
                <a:cs typeface="Radley"/>
                <a:sym typeface="Radley"/>
              </a:rPr>
              <a:t>ας των Δημόσιων Σχολείων Δημοτικής Εκπαίδευσης Κανονισμοί του 2024)</a:t>
            </a:r>
          </a:p>
          <a:p>
            <a:pPr algn="l">
              <a:lnSpc>
                <a:spcPts val="4479"/>
              </a:lnSpc>
            </a:pPr>
            <a:endParaRPr lang="en-US" sz="2799" dirty="0">
              <a:solidFill>
                <a:srgbClr val="804F3B"/>
              </a:solidFill>
              <a:latin typeface="Radley"/>
              <a:ea typeface="Radley"/>
              <a:cs typeface="Radley"/>
              <a:sym typeface="Radley"/>
            </a:endParaRPr>
          </a:p>
        </p:txBody>
      </p:sp>
      <p:sp>
        <p:nvSpPr>
          <p:cNvPr id="9" name="TextBox 9"/>
          <p:cNvSpPr txBox="1"/>
          <p:nvPr/>
        </p:nvSpPr>
        <p:spPr>
          <a:xfrm rot="5400000">
            <a:off x="14145716"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
        <p:nvSpPr>
          <p:cNvPr id="10" name="TextBox 10"/>
          <p:cNvSpPr txBox="1"/>
          <p:nvPr/>
        </p:nvSpPr>
        <p:spPr>
          <a:xfrm>
            <a:off x="762000" y="4026217"/>
            <a:ext cx="14965085" cy="5443855"/>
          </a:xfrm>
          <a:prstGeom prst="rect">
            <a:avLst/>
          </a:prstGeom>
        </p:spPr>
        <p:txBody>
          <a:bodyPr lIns="0" tIns="0" rIns="0" bIns="0" rtlCol="0" anchor="t">
            <a:spAutoFit/>
          </a:bodyPr>
          <a:lstStyle/>
          <a:p>
            <a:pPr algn="ctr">
              <a:lnSpc>
                <a:spcPts val="3919"/>
              </a:lnSpc>
            </a:pPr>
            <a:r>
              <a:rPr lang="en-US" sz="2799" dirty="0">
                <a:solidFill>
                  <a:srgbClr val="804F3B"/>
                </a:solidFill>
                <a:latin typeface="Raleway"/>
                <a:ea typeface="Raleway"/>
                <a:cs typeface="Raleway"/>
                <a:sym typeface="Raleway"/>
              </a:rPr>
              <a:t>[...]</a:t>
            </a:r>
          </a:p>
          <a:p>
            <a:pPr algn="ctr">
              <a:lnSpc>
                <a:spcPts val="3919"/>
              </a:lnSpc>
            </a:pPr>
            <a:r>
              <a:rPr lang="en-US" sz="2799" dirty="0">
                <a:solidFill>
                  <a:srgbClr val="804F3B"/>
                </a:solidFill>
                <a:latin typeface="Raleway"/>
                <a:ea typeface="Raleway"/>
                <a:cs typeface="Raleway"/>
                <a:sym typeface="Raleway"/>
              </a:rPr>
              <a:t>(α) </a:t>
            </a: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παιδί υποχρεωτικής προδημοτικής εκπαίδευσης, δημοτικού σχολείου ή σχολείου</a:t>
            </a:r>
          </a:p>
          <a:p>
            <a:pPr algn="ctr">
              <a:lnSpc>
                <a:spcPts val="3919"/>
              </a:lnSpc>
            </a:pPr>
            <a:r>
              <a:rPr lang="en-US" sz="2799" dirty="0" err="1">
                <a:solidFill>
                  <a:srgbClr val="804F3B"/>
                </a:solidFill>
                <a:latin typeface="Raleway"/>
                <a:ea typeface="Raleway"/>
                <a:cs typeface="Raleway"/>
                <a:sym typeface="Raleway"/>
              </a:rPr>
              <a:t>ειδικής</a:t>
            </a:r>
            <a:r>
              <a:rPr lang="en-US" sz="2799" dirty="0">
                <a:solidFill>
                  <a:srgbClr val="804F3B"/>
                </a:solidFill>
                <a:latin typeface="Raleway"/>
                <a:ea typeface="Raleway"/>
                <a:cs typeface="Raleway"/>
                <a:sym typeface="Raleway"/>
              </a:rPr>
              <a:t> α</a:t>
            </a:r>
            <a:r>
              <a:rPr lang="en-US" sz="2799" dirty="0" err="1">
                <a:solidFill>
                  <a:srgbClr val="804F3B"/>
                </a:solidFill>
                <a:latin typeface="Raleway"/>
                <a:ea typeface="Raleway"/>
                <a:cs typeface="Raleway"/>
                <a:sym typeface="Raleway"/>
              </a:rPr>
              <a:t>γωγής</a:t>
            </a:r>
            <a:r>
              <a:rPr lang="en-US" sz="2799" dirty="0">
                <a:solidFill>
                  <a:srgbClr val="804F3B"/>
                </a:solidFill>
                <a:latin typeface="Raleway"/>
                <a:ea typeface="Raleway"/>
                <a:cs typeface="Raleway"/>
                <a:sym typeface="Raleway"/>
              </a:rPr>
              <a:t> και </a:t>
            </a:r>
            <a:r>
              <a:rPr lang="en-US" sz="2799" dirty="0" err="1">
                <a:solidFill>
                  <a:srgbClr val="804F3B"/>
                </a:solidFill>
                <a:latin typeface="Raleway"/>
                <a:ea typeface="Raleway"/>
                <a:cs typeface="Raleway"/>
                <a:sym typeface="Raleway"/>
              </a:rPr>
              <a:t>εκ</a:t>
            </a:r>
            <a:r>
              <a:rPr lang="en-US" sz="2799" dirty="0">
                <a:solidFill>
                  <a:srgbClr val="804F3B"/>
                </a:solidFill>
                <a:latin typeface="Raleway"/>
                <a:ea typeface="Raleway"/>
                <a:cs typeface="Raleway"/>
                <a:sym typeface="Raleway"/>
              </a:rPr>
              <a:t>παίδευσης που </a:t>
            </a:r>
            <a:r>
              <a:rPr lang="en-US" sz="2799" b="1" dirty="0">
                <a:solidFill>
                  <a:srgbClr val="804F3B"/>
                </a:solidFill>
                <a:latin typeface="Raleway Bold"/>
                <a:ea typeface="Raleway Bold"/>
                <a:cs typeface="Raleway Bold"/>
                <a:sym typeface="Raleway Bold"/>
              </a:rPr>
              <a:t>για λόγους υγείας δεν μπορεί, για μακρύ χρονικό</a:t>
            </a:r>
          </a:p>
          <a:p>
            <a:pPr algn="ctr">
              <a:lnSpc>
                <a:spcPts val="3919"/>
              </a:lnSpc>
            </a:pPr>
            <a:r>
              <a:rPr lang="en-US" sz="2799" b="1" dirty="0" err="1">
                <a:solidFill>
                  <a:srgbClr val="804F3B"/>
                </a:solidFill>
                <a:latin typeface="Raleway Bold"/>
                <a:ea typeface="Raleway Bold"/>
                <a:cs typeface="Raleway Bold"/>
                <a:sym typeface="Raleway Bold"/>
              </a:rPr>
              <a:t>διάστημ</a:t>
            </a:r>
            <a:r>
              <a:rPr lang="en-US" sz="2799" b="1" dirty="0">
                <a:solidFill>
                  <a:srgbClr val="804F3B"/>
                </a:solidFill>
                <a:latin typeface="Raleway Bold"/>
                <a:ea typeface="Raleway Bold"/>
                <a:cs typeface="Raleway Bold"/>
                <a:sym typeface="Raleway Bold"/>
              </a:rPr>
              <a:t>α, να παρακολουθεί το κανονικό πρόγραμμα μαθημάτων στο σχολείο</a:t>
            </a:r>
            <a:r>
              <a:rPr lang="en-US" sz="2799" dirty="0">
                <a:solidFill>
                  <a:srgbClr val="804F3B"/>
                </a:solidFill>
                <a:latin typeface="Raleway"/>
                <a:ea typeface="Raleway"/>
                <a:cs typeface="Raleway"/>
                <a:sym typeface="Raleway"/>
              </a:rPr>
              <a:t>, η δε</a:t>
            </a:r>
          </a:p>
          <a:p>
            <a:pPr algn="ctr">
              <a:lnSpc>
                <a:spcPts val="3919"/>
              </a:lnSpc>
            </a:pPr>
            <a:r>
              <a:rPr lang="en-US" sz="2799" dirty="0">
                <a:solidFill>
                  <a:srgbClr val="804F3B"/>
                </a:solidFill>
                <a:latin typeface="Raleway"/>
                <a:ea typeface="Raleway"/>
                <a:cs typeface="Raleway"/>
                <a:sym typeface="Raleway"/>
              </a:rPr>
              <a:t>παρα</a:t>
            </a:r>
            <a:r>
              <a:rPr lang="en-US" sz="2799" dirty="0" err="1">
                <a:solidFill>
                  <a:srgbClr val="804F3B"/>
                </a:solidFill>
                <a:latin typeface="Raleway"/>
                <a:ea typeface="Raleway"/>
                <a:cs typeface="Raleway"/>
                <a:sym typeface="Raleway"/>
              </a:rPr>
              <a:t>κολούθηση</a:t>
            </a:r>
            <a:r>
              <a:rPr lang="en-US" sz="2799" dirty="0">
                <a:solidFill>
                  <a:srgbClr val="804F3B"/>
                </a:solidFill>
                <a:latin typeface="Raleway"/>
                <a:ea typeface="Raleway"/>
                <a:cs typeface="Raleway"/>
                <a:sym typeface="Raleway"/>
              </a:rPr>
              <a:t> μα</a:t>
            </a:r>
            <a:r>
              <a:rPr lang="en-US" sz="2799" dirty="0" err="1">
                <a:solidFill>
                  <a:srgbClr val="804F3B"/>
                </a:solidFill>
                <a:latin typeface="Raleway"/>
                <a:ea typeface="Raleway"/>
                <a:cs typeface="Raleway"/>
                <a:sym typeface="Raleway"/>
              </a:rPr>
              <a:t>θημάτων</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εκτός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σχολείου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θεωρείτ</a:t>
            </a:r>
            <a:r>
              <a:rPr lang="en-US" sz="2799" dirty="0">
                <a:solidFill>
                  <a:srgbClr val="804F3B"/>
                </a:solidFill>
                <a:latin typeface="Raleway"/>
                <a:ea typeface="Raleway"/>
                <a:cs typeface="Raleway"/>
                <a:sym typeface="Raleway"/>
              </a:rPr>
              <a:t>αι μέρος του κανονικού</a:t>
            </a:r>
          </a:p>
          <a:p>
            <a:pPr algn="ctr">
              <a:lnSpc>
                <a:spcPts val="3919"/>
              </a:lnSpc>
            </a:pPr>
            <a:r>
              <a:rPr lang="en-US" sz="2799" dirty="0">
                <a:solidFill>
                  <a:srgbClr val="804F3B"/>
                </a:solidFill>
                <a:latin typeface="Raleway"/>
                <a:ea typeface="Raleway"/>
                <a:cs typeface="Raleway"/>
                <a:sym typeface="Raleway"/>
              </a:rPr>
              <a:t>π</a:t>
            </a:r>
            <a:r>
              <a:rPr lang="en-US" sz="2799" dirty="0" err="1">
                <a:solidFill>
                  <a:srgbClr val="804F3B"/>
                </a:solidFill>
                <a:latin typeface="Raleway"/>
                <a:ea typeface="Raleway"/>
                <a:cs typeface="Raleway"/>
                <a:sym typeface="Raleway"/>
              </a:rPr>
              <a:t>ρογράμμ</a:t>
            </a:r>
            <a:r>
              <a:rPr lang="en-US" sz="2799" dirty="0">
                <a:solidFill>
                  <a:srgbClr val="804F3B"/>
                </a:solidFill>
                <a:latin typeface="Raleway"/>
                <a:ea typeface="Raleway"/>
                <a:cs typeface="Raleway"/>
                <a:sym typeface="Raleway"/>
              </a:rPr>
              <a:t>ατος μαθημάτων στην τάξη που είναι εγγεγραμμένος ο μαθητής:</a:t>
            </a:r>
          </a:p>
          <a:p>
            <a:pPr algn="ctr">
              <a:lnSpc>
                <a:spcPts val="3919"/>
              </a:lnSpc>
            </a:pPr>
            <a:r>
              <a:rPr lang="en-US" sz="2799" dirty="0">
                <a:solidFill>
                  <a:srgbClr val="804F3B"/>
                </a:solidFill>
                <a:latin typeface="Raleway"/>
                <a:ea typeface="Raleway"/>
                <a:cs typeface="Raleway"/>
                <a:sym typeface="Raleway"/>
              </a:rPr>
              <a:t>[…]</a:t>
            </a:r>
          </a:p>
          <a:p>
            <a:pPr algn="ctr">
              <a:lnSpc>
                <a:spcPts val="3919"/>
              </a:lnSpc>
            </a:pPr>
            <a:r>
              <a:rPr lang="en-US" sz="2799" dirty="0">
                <a:solidFill>
                  <a:srgbClr val="804F3B"/>
                </a:solidFill>
                <a:latin typeface="Raleway"/>
                <a:ea typeface="Raleway"/>
                <a:cs typeface="Raleway"/>
                <a:sym typeface="Raleway"/>
              </a:rPr>
              <a:t>(3) </a:t>
            </a:r>
            <a:r>
              <a:rPr lang="en-US" sz="2799" dirty="0" err="1">
                <a:solidFill>
                  <a:srgbClr val="804F3B"/>
                </a:solidFill>
                <a:latin typeface="Raleway"/>
                <a:ea typeface="Raleway"/>
                <a:cs typeface="Raleway"/>
                <a:sym typeface="Raleway"/>
              </a:rPr>
              <a:t>Το</a:t>
            </a:r>
            <a:r>
              <a:rPr lang="en-US" sz="2799" dirty="0">
                <a:solidFill>
                  <a:srgbClr val="804F3B"/>
                </a:solidFill>
                <a:latin typeface="Raleway"/>
                <a:ea typeface="Raleway"/>
                <a:cs typeface="Raleway"/>
                <a:sym typeface="Raleway"/>
              </a:rPr>
              <a:t> π</a:t>
            </a:r>
            <a:r>
              <a:rPr lang="en-US" sz="2799" dirty="0" err="1">
                <a:solidFill>
                  <a:srgbClr val="804F3B"/>
                </a:solidFill>
                <a:latin typeface="Raleway"/>
                <a:ea typeface="Raleway"/>
                <a:cs typeface="Raleway"/>
                <a:sym typeface="Raleway"/>
              </a:rPr>
              <a:t>εριεχόμενο</a:t>
            </a:r>
            <a:r>
              <a:rPr lang="en-US" sz="2799" dirty="0">
                <a:solidFill>
                  <a:srgbClr val="804F3B"/>
                </a:solidFill>
                <a:latin typeface="Raleway"/>
                <a:ea typeface="Raleway"/>
                <a:cs typeface="Raleway"/>
                <a:sym typeface="Raleway"/>
              </a:rPr>
              <a:t> και η </a:t>
            </a:r>
            <a:r>
              <a:rPr lang="en-US" sz="2799" dirty="0" err="1">
                <a:solidFill>
                  <a:srgbClr val="804F3B"/>
                </a:solidFill>
                <a:latin typeface="Raleway"/>
                <a:ea typeface="Raleway"/>
                <a:cs typeface="Raleway"/>
                <a:sym typeface="Raleway"/>
              </a:rPr>
              <a:t>εφ</a:t>
            </a:r>
            <a:r>
              <a:rPr lang="en-US" sz="2799" dirty="0">
                <a:solidFill>
                  <a:srgbClr val="804F3B"/>
                </a:solidFill>
                <a:latin typeface="Raleway"/>
                <a:ea typeface="Raleway"/>
                <a:cs typeface="Raleway"/>
                <a:sym typeface="Raleway"/>
              </a:rPr>
              <a:t>αρμογή του εναλλακτικού προγράμματος εκπαίδευσης εντός ή</a:t>
            </a:r>
          </a:p>
          <a:p>
            <a:pPr algn="ctr">
              <a:lnSpc>
                <a:spcPts val="3919"/>
              </a:lnSpc>
            </a:pPr>
            <a:r>
              <a:rPr lang="en-US" sz="2799" dirty="0" err="1">
                <a:solidFill>
                  <a:srgbClr val="804F3B"/>
                </a:solidFill>
                <a:latin typeface="Raleway"/>
                <a:ea typeface="Raleway"/>
                <a:cs typeface="Raleway"/>
                <a:sym typeface="Raleway"/>
              </a:rPr>
              <a:t>εκτός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σχολείου</a:t>
            </a:r>
            <a:r>
              <a:rPr lang="en-US" sz="2799" dirty="0">
                <a:solidFill>
                  <a:srgbClr val="804F3B"/>
                </a:solidFill>
                <a:latin typeface="Raleway"/>
                <a:ea typeface="Raleway"/>
                <a:cs typeface="Raleway"/>
                <a:sym typeface="Raleway"/>
              </a:rPr>
              <a:t>, παρα</a:t>
            </a:r>
            <a:r>
              <a:rPr lang="en-US" sz="2799" dirty="0" err="1">
                <a:solidFill>
                  <a:srgbClr val="804F3B"/>
                </a:solidFill>
                <a:latin typeface="Raleway"/>
                <a:ea typeface="Raleway"/>
                <a:cs typeface="Raleway"/>
                <a:sym typeface="Raleway"/>
              </a:rPr>
              <a:t>κολουθείτ</a:t>
            </a:r>
            <a:r>
              <a:rPr lang="en-US" sz="2799" dirty="0">
                <a:solidFill>
                  <a:srgbClr val="804F3B"/>
                </a:solidFill>
                <a:latin typeface="Raleway"/>
                <a:ea typeface="Raleway"/>
                <a:cs typeface="Raleway"/>
                <a:sym typeface="Raleway"/>
              </a:rPr>
              <a:t>αι από τον διευθυντή του σχολείου και διεξάγεται σε</a:t>
            </a:r>
          </a:p>
          <a:p>
            <a:pPr algn="ctr">
              <a:lnSpc>
                <a:spcPts val="3919"/>
              </a:lnSpc>
            </a:pPr>
            <a:r>
              <a:rPr lang="en-US" sz="2799" dirty="0" err="1">
                <a:solidFill>
                  <a:srgbClr val="804F3B"/>
                </a:solidFill>
                <a:latin typeface="Raleway"/>
                <a:ea typeface="Raleway"/>
                <a:cs typeface="Raleway"/>
                <a:sym typeface="Raleway"/>
              </a:rPr>
              <a:t>συνεργ</a:t>
            </a:r>
            <a:r>
              <a:rPr lang="en-US" sz="2799" dirty="0">
                <a:solidFill>
                  <a:srgbClr val="804F3B"/>
                </a:solidFill>
                <a:latin typeface="Raleway"/>
                <a:ea typeface="Raleway"/>
                <a:cs typeface="Raleway"/>
                <a:sym typeface="Raleway"/>
              </a:rPr>
              <a:t>ασία με τον δάσκαλο υπεύθυνο τμήματος.</a:t>
            </a:r>
          </a:p>
          <a:p>
            <a:pPr algn="ctr">
              <a:lnSpc>
                <a:spcPts val="3919"/>
              </a:lnSpc>
              <a:spcBef>
                <a:spcPct val="0"/>
              </a:spcBef>
            </a:pPr>
            <a:endParaRPr lang="en-US" sz="2799" dirty="0">
              <a:solidFill>
                <a:srgbClr val="804F3B"/>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Freeform 5"/>
          <p:cNvSpPr/>
          <p:nvPr/>
        </p:nvSpPr>
        <p:spPr>
          <a:xfrm>
            <a:off x="1147425" y="6259568"/>
            <a:ext cx="5829300" cy="3337056"/>
          </a:xfrm>
          <a:custGeom>
            <a:avLst/>
            <a:gdLst/>
            <a:ahLst/>
            <a:cxnLst/>
            <a:rect l="l" t="t" r="r" b="b"/>
            <a:pathLst>
              <a:path w="9807885" h="4086619">
                <a:moveTo>
                  <a:pt x="0" y="0"/>
                </a:moveTo>
                <a:lnTo>
                  <a:pt x="9807886" y="0"/>
                </a:lnTo>
                <a:lnTo>
                  <a:pt x="9807886" y="4086619"/>
                </a:lnTo>
                <a:lnTo>
                  <a:pt x="0" y="4086619"/>
                </a:lnTo>
                <a:lnTo>
                  <a:pt x="0" y="0"/>
                </a:lnTo>
                <a:close/>
              </a:path>
            </a:pathLst>
          </a:custGeom>
          <a:blipFill>
            <a:blip r:embed="rId2"/>
            <a:stretch>
              <a:fillRect/>
            </a:stretch>
          </a:blipFill>
        </p:spPr>
        <p:txBody>
          <a:bodyPr/>
          <a:lstStyle/>
          <a:p>
            <a:endParaRPr lang="en-GB"/>
          </a:p>
        </p:txBody>
      </p:sp>
      <p:sp>
        <p:nvSpPr>
          <p:cNvPr id="6" name="TextBox 6"/>
          <p:cNvSpPr txBox="1"/>
          <p:nvPr/>
        </p:nvSpPr>
        <p:spPr>
          <a:xfrm rot="5400000">
            <a:off x="16219656" y="1750058"/>
            <a:ext cx="263709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Φερβουαρίου 2025</a:t>
            </a:r>
          </a:p>
        </p:txBody>
      </p:sp>
      <p:sp>
        <p:nvSpPr>
          <p:cNvPr id="7" name="TextBox 7"/>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a:t>
            </a:r>
          </a:p>
        </p:txBody>
      </p:sp>
      <p:sp>
        <p:nvSpPr>
          <p:cNvPr id="8" name="TextBox 8"/>
          <p:cNvSpPr txBox="1"/>
          <p:nvPr/>
        </p:nvSpPr>
        <p:spPr>
          <a:xfrm>
            <a:off x="1355447" y="713486"/>
            <a:ext cx="5159304"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Η ΑΝΑΓΚΗ - ΚΥΠΡΙΑΚΟ ΣΥΓΚΕΙΜΕΝΟ</a:t>
            </a:r>
          </a:p>
        </p:txBody>
      </p:sp>
      <p:sp>
        <p:nvSpPr>
          <p:cNvPr id="9" name="TextBox 9"/>
          <p:cNvSpPr txBox="1"/>
          <p:nvPr/>
        </p:nvSpPr>
        <p:spPr>
          <a:xfrm>
            <a:off x="1384277" y="3156067"/>
            <a:ext cx="5159304" cy="2489528"/>
          </a:xfrm>
          <a:prstGeom prst="rect">
            <a:avLst/>
          </a:prstGeom>
        </p:spPr>
        <p:txBody>
          <a:bodyPr lIns="0" tIns="0" rIns="0" bIns="0" rtlCol="0" anchor="t">
            <a:spAutoFit/>
          </a:bodyPr>
          <a:lstStyle/>
          <a:p>
            <a:pPr algn="l">
              <a:lnSpc>
                <a:spcPts val="5039"/>
              </a:lnSpc>
            </a:pPr>
            <a:r>
              <a:rPr lang="en-US" sz="2799" dirty="0" err="1">
                <a:solidFill>
                  <a:srgbClr val="804F3B"/>
                </a:solidFill>
                <a:latin typeface="Raleway"/>
                <a:ea typeface="Raleway"/>
                <a:cs typeface="Raleway"/>
                <a:sym typeface="Raleway"/>
              </a:rPr>
              <a:t>Νοσοκομει</a:t>
            </a:r>
            <a:r>
              <a:rPr lang="en-US" sz="2799" dirty="0">
                <a:solidFill>
                  <a:srgbClr val="804F3B"/>
                </a:solidFill>
                <a:latin typeface="Raleway"/>
                <a:ea typeface="Raleway"/>
                <a:cs typeface="Raleway"/>
                <a:sym typeface="Raleway"/>
              </a:rPr>
              <a:t>ακά Σχολεία:</a:t>
            </a:r>
          </a:p>
          <a:p>
            <a:pPr marL="604519" lvl="1" indent="-302260" algn="l">
              <a:lnSpc>
                <a:spcPts val="5039"/>
              </a:lnSpc>
              <a:buFont typeface="Arial"/>
              <a:buChar char="•"/>
            </a:pPr>
            <a:r>
              <a:rPr lang="en-US" sz="2799" dirty="0">
                <a:solidFill>
                  <a:srgbClr val="804F3B"/>
                </a:solidFill>
                <a:latin typeface="Raleway"/>
                <a:ea typeface="Raleway"/>
                <a:cs typeface="Raleway"/>
                <a:sym typeface="Raleway"/>
              </a:rPr>
              <a:t>Μα</a:t>
            </a:r>
            <a:r>
              <a:rPr lang="en-US" sz="2799" dirty="0" err="1">
                <a:solidFill>
                  <a:srgbClr val="804F3B"/>
                </a:solidFill>
                <a:latin typeface="Raleway"/>
                <a:ea typeface="Raleway"/>
                <a:cs typeface="Raleway"/>
                <a:sym typeface="Raleway"/>
              </a:rPr>
              <a:t>κάρειου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Νοσοκομείου</a:t>
            </a:r>
            <a:r>
              <a:rPr lang="en-US" sz="2799" dirty="0">
                <a:solidFill>
                  <a:srgbClr val="804F3B"/>
                </a:solidFill>
                <a:latin typeface="Raleway"/>
                <a:ea typeface="Raleway"/>
                <a:cs typeface="Raleway"/>
                <a:sym typeface="Raleway"/>
              </a:rPr>
              <a:t>. </a:t>
            </a:r>
          </a:p>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Νοσοκομείου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Λεμεσού</a:t>
            </a:r>
            <a:r>
              <a:rPr lang="en-US" sz="2799" dirty="0">
                <a:solidFill>
                  <a:srgbClr val="804F3B"/>
                </a:solidFill>
                <a:latin typeface="Raleway"/>
                <a:ea typeface="Raleway"/>
                <a:cs typeface="Raleway"/>
                <a:sym typeface="Raleway"/>
              </a:rPr>
              <a:t>.</a:t>
            </a:r>
          </a:p>
          <a:p>
            <a:pPr marL="604519" lvl="1" indent="-302260" algn="l">
              <a:lnSpc>
                <a:spcPts val="5039"/>
              </a:lnSpc>
              <a:buFont typeface="Arial"/>
              <a:buChar char="•"/>
            </a:pPr>
            <a:r>
              <a:rPr lang="en-US" sz="2799" dirty="0" err="1">
                <a:solidFill>
                  <a:srgbClr val="804F3B"/>
                </a:solidFill>
                <a:latin typeface="Raleway"/>
                <a:ea typeface="Raleway"/>
                <a:cs typeface="Raleway"/>
                <a:sym typeface="Raleway"/>
              </a:rPr>
              <a:t>Νοσοκομείου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Λάρν</a:t>
            </a:r>
            <a:r>
              <a:rPr lang="en-US" sz="2799" dirty="0">
                <a:solidFill>
                  <a:srgbClr val="804F3B"/>
                </a:solidFill>
                <a:latin typeface="Raleway"/>
                <a:ea typeface="Raleway"/>
                <a:cs typeface="Raleway"/>
                <a:sym typeface="Raleway"/>
              </a:rPr>
              <a:t>ακας.</a:t>
            </a:r>
          </a:p>
        </p:txBody>
      </p:sp>
      <p:sp>
        <p:nvSpPr>
          <p:cNvPr id="10" name="TextBox 10"/>
          <p:cNvSpPr txBox="1"/>
          <p:nvPr/>
        </p:nvSpPr>
        <p:spPr>
          <a:xfrm>
            <a:off x="1355447" y="2318615"/>
            <a:ext cx="4002398" cy="530466"/>
          </a:xfrm>
          <a:prstGeom prst="rect">
            <a:avLst/>
          </a:prstGeom>
        </p:spPr>
        <p:txBody>
          <a:bodyPr lIns="0" tIns="0" rIns="0" bIns="0" rtlCol="0" anchor="t">
            <a:spAutoFit/>
          </a:bodyPr>
          <a:lstStyle/>
          <a:p>
            <a:pPr algn="l">
              <a:lnSpc>
                <a:spcPts val="4479"/>
              </a:lnSpc>
            </a:pPr>
            <a:r>
              <a:rPr lang="en-US" sz="2799" b="1" dirty="0" err="1">
                <a:solidFill>
                  <a:srgbClr val="804F3B"/>
                </a:solidFill>
                <a:latin typeface="Radley"/>
                <a:ea typeface="Radley"/>
                <a:cs typeface="Radley"/>
                <a:sym typeface="Radley"/>
              </a:rPr>
              <a:t>Δημοτική</a:t>
            </a:r>
            <a:r>
              <a:rPr lang="en-US" sz="2799" b="1" dirty="0">
                <a:solidFill>
                  <a:srgbClr val="804F3B"/>
                </a:solidFill>
                <a:latin typeface="Radley"/>
                <a:ea typeface="Radley"/>
                <a:cs typeface="Radley"/>
                <a:sym typeface="Radley"/>
              </a:rPr>
              <a:t> </a:t>
            </a:r>
            <a:r>
              <a:rPr lang="en-US" sz="2799" b="1" dirty="0" err="1">
                <a:solidFill>
                  <a:srgbClr val="804F3B"/>
                </a:solidFill>
                <a:latin typeface="Radley"/>
                <a:ea typeface="Radley"/>
                <a:cs typeface="Radley"/>
                <a:sym typeface="Radley"/>
              </a:rPr>
              <a:t>Εκ</a:t>
            </a:r>
            <a:r>
              <a:rPr lang="en-US" sz="2799" b="1" dirty="0">
                <a:solidFill>
                  <a:srgbClr val="804F3B"/>
                </a:solidFill>
                <a:latin typeface="Radley"/>
                <a:ea typeface="Radley"/>
                <a:cs typeface="Radley"/>
                <a:sym typeface="Radley"/>
              </a:rPr>
              <a:t>παίδευση</a:t>
            </a:r>
          </a:p>
        </p:txBody>
      </p:sp>
      <p:sp>
        <p:nvSpPr>
          <p:cNvPr id="11" name="TextBox 11"/>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pic>
        <p:nvPicPr>
          <p:cNvPr id="13" name="Picture 12" descr="A bridge over a river&#10;&#10;AI-generated content may be incorrect.">
            <a:extLst>
              <a:ext uri="{FF2B5EF4-FFF2-40B4-BE49-F238E27FC236}">
                <a16:creationId xmlns:a16="http://schemas.microsoft.com/office/drawing/2014/main" id="{E9085174-121F-C622-DCE1-C10B854A4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249" y="2542095"/>
            <a:ext cx="8951535" cy="44850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TextBox 5"/>
          <p:cNvSpPr txBox="1"/>
          <p:nvPr/>
        </p:nvSpPr>
        <p:spPr>
          <a:xfrm>
            <a:off x="1266150" y="2918460"/>
            <a:ext cx="14414733" cy="8254365"/>
          </a:xfrm>
          <a:prstGeom prst="rect">
            <a:avLst/>
          </a:prstGeom>
        </p:spPr>
        <p:txBody>
          <a:bodyPr lIns="0" tIns="0" rIns="0" bIns="0" rtlCol="0" anchor="t">
            <a:spAutoFit/>
          </a:bodyPr>
          <a:lstStyle/>
          <a:p>
            <a:pPr algn="l">
              <a:lnSpc>
                <a:spcPts val="5039"/>
              </a:lnSpc>
            </a:pPr>
            <a:r>
              <a:rPr lang="en-US" sz="2799" dirty="0" err="1">
                <a:solidFill>
                  <a:srgbClr val="804F3B"/>
                </a:solidFill>
                <a:latin typeface="Raleway"/>
                <a:ea typeface="Raleway"/>
                <a:cs typeface="Raleway"/>
                <a:sym typeface="Raleway"/>
              </a:rPr>
              <a:t>Εγκύκλιες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οδηγίες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τα Προγράμματα Ειδικής Αγωγής και Εκπαίδευσης (ΕΑΕ) (12 Σεπτεμβρίου 2023, στο Παράρτημα Στ): </a:t>
            </a:r>
          </a:p>
          <a:p>
            <a:pPr algn="l">
              <a:lnSpc>
                <a:spcPts val="5039"/>
              </a:lnSpc>
            </a:pP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τις περιπτώσεις παιδιών που νοσηλεύονται ακολουθείται η πιο κάτω διαδικασία: </a:t>
            </a:r>
          </a:p>
          <a:p>
            <a:pPr algn="l">
              <a:lnSpc>
                <a:spcPts val="5039"/>
              </a:lnSpc>
            </a:pPr>
            <a:r>
              <a:rPr lang="en-US" sz="2799" dirty="0">
                <a:solidFill>
                  <a:srgbClr val="804F3B"/>
                </a:solidFill>
                <a:latin typeface="Raleway"/>
                <a:ea typeface="Raleway"/>
                <a:cs typeface="Raleway"/>
                <a:sym typeface="Raleway"/>
              </a:rPr>
              <a:t>α) Υποβ</a:t>
            </a:r>
            <a:r>
              <a:rPr lang="en-US" sz="2799" dirty="0" err="1">
                <a:solidFill>
                  <a:srgbClr val="804F3B"/>
                </a:solidFill>
                <a:latin typeface="Raleway"/>
                <a:ea typeface="Raleway"/>
                <a:cs typeface="Raleway"/>
                <a:sym typeface="Raleway"/>
              </a:rPr>
              <a:t>ολή</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των</a:t>
            </a:r>
            <a:r>
              <a:rPr lang="en-US" sz="2799" dirty="0">
                <a:solidFill>
                  <a:srgbClr val="804F3B"/>
                </a:solidFill>
                <a:latin typeface="Raleway"/>
                <a:ea typeface="Raleway"/>
                <a:cs typeface="Raleway"/>
                <a:sym typeface="Raleway"/>
              </a:rPr>
              <a:t> α</a:t>
            </a:r>
            <a:r>
              <a:rPr lang="en-US" sz="2799" dirty="0" err="1">
                <a:solidFill>
                  <a:srgbClr val="804F3B"/>
                </a:solidFill>
                <a:latin typeface="Raleway"/>
                <a:ea typeface="Raleway"/>
                <a:cs typeface="Raleway"/>
                <a:sym typeface="Raleway"/>
              </a:rPr>
              <a:t>ιτημάτων</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κατ’ οίκον εκπαίδευση από την Ενδονοσοκομειακή Μονάδα Νοσηλείας </a:t>
            </a:r>
            <a:r>
              <a:rPr lang="en-US" sz="2799" b="1" dirty="0">
                <a:solidFill>
                  <a:srgbClr val="804F3B"/>
                </a:solidFill>
                <a:latin typeface="Raleway Bold"/>
                <a:ea typeface="Raleway Bold"/>
                <a:cs typeface="Raleway Bold"/>
                <a:sym typeface="Raleway Bold"/>
              </a:rPr>
              <a:t>ή</a:t>
            </a:r>
            <a:r>
              <a:rPr lang="en-US" sz="2799" dirty="0">
                <a:solidFill>
                  <a:srgbClr val="804F3B"/>
                </a:solidFill>
                <a:latin typeface="Raleway"/>
                <a:ea typeface="Raleway"/>
                <a:cs typeface="Raleway"/>
                <a:sym typeface="Raleway"/>
              </a:rPr>
              <a:t> τη Διεύθυνση του σχολείου</a:t>
            </a:r>
            <a:r>
              <a:rPr lang="en-US" sz="2799" b="1" dirty="0">
                <a:solidFill>
                  <a:srgbClr val="804F3B"/>
                </a:solidFill>
                <a:latin typeface="Raleway Bold"/>
                <a:ea typeface="Raleway Bold"/>
                <a:cs typeface="Raleway Bold"/>
                <a:sym typeface="Raleway Bold"/>
              </a:rPr>
              <a:t> ή</a:t>
            </a:r>
            <a:r>
              <a:rPr lang="en-US" sz="2799" dirty="0">
                <a:solidFill>
                  <a:srgbClr val="804F3B"/>
                </a:solidFill>
                <a:latin typeface="Raleway"/>
                <a:ea typeface="Raleway"/>
                <a:cs typeface="Raleway"/>
                <a:sym typeface="Raleway"/>
              </a:rPr>
              <a:t> τους γονείς/κηδεμόνες, με επισύναψη ιατρικής βεβαίωσης προς τις ΕΕΕΑΕ.</a:t>
            </a:r>
          </a:p>
          <a:p>
            <a:pPr algn="l">
              <a:lnSpc>
                <a:spcPts val="5039"/>
              </a:lnSpc>
            </a:pPr>
            <a:r>
              <a:rPr lang="en-US" sz="2799" dirty="0">
                <a:solidFill>
                  <a:srgbClr val="804F3B"/>
                </a:solidFill>
                <a:latin typeface="Raleway"/>
                <a:ea typeface="Raleway"/>
                <a:cs typeface="Raleway"/>
                <a:sym typeface="Raleway"/>
              </a:rPr>
              <a:t>β) </a:t>
            </a:r>
            <a:r>
              <a:rPr lang="en-US" sz="2799" dirty="0" err="1">
                <a:solidFill>
                  <a:srgbClr val="804F3B"/>
                </a:solidFill>
                <a:latin typeface="Raleway"/>
                <a:ea typeface="Raleway"/>
                <a:cs typeface="Raleway"/>
                <a:sym typeface="Raleway"/>
              </a:rPr>
              <a:t>Άμεση</a:t>
            </a:r>
            <a:r>
              <a:rPr lang="en-US" sz="2799" dirty="0">
                <a:solidFill>
                  <a:srgbClr val="804F3B"/>
                </a:solidFill>
                <a:latin typeface="Raleway"/>
                <a:ea typeface="Raleway"/>
                <a:cs typeface="Raleway"/>
                <a:sym typeface="Raleway"/>
              </a:rPr>
              <a:t> π</a:t>
            </a:r>
            <a:r>
              <a:rPr lang="en-US" sz="2799" dirty="0" err="1">
                <a:solidFill>
                  <a:srgbClr val="804F3B"/>
                </a:solidFill>
                <a:latin typeface="Raleway"/>
                <a:ea typeface="Raleway"/>
                <a:cs typeface="Raleway"/>
                <a:sym typeface="Raleway"/>
              </a:rPr>
              <a:t>ροώθηση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του</a:t>
            </a:r>
            <a:r>
              <a:rPr lang="en-US" sz="2799" dirty="0">
                <a:solidFill>
                  <a:srgbClr val="804F3B"/>
                </a:solidFill>
                <a:latin typeface="Raleway"/>
                <a:ea typeface="Raleway"/>
                <a:cs typeface="Raleway"/>
                <a:sym typeface="Raleway"/>
              </a:rPr>
              <a:t> α</a:t>
            </a:r>
            <a:r>
              <a:rPr lang="en-US" sz="2799" dirty="0" err="1">
                <a:solidFill>
                  <a:srgbClr val="804F3B"/>
                </a:solidFill>
                <a:latin typeface="Raleway"/>
                <a:ea typeface="Raleway"/>
                <a:cs typeface="Raleway"/>
                <a:sym typeface="Raleway"/>
              </a:rPr>
              <a:t>ιτήμ</a:t>
            </a:r>
            <a:r>
              <a:rPr lang="en-US" sz="2799" dirty="0">
                <a:solidFill>
                  <a:srgbClr val="804F3B"/>
                </a:solidFill>
                <a:latin typeface="Raleway"/>
                <a:ea typeface="Raleway"/>
                <a:cs typeface="Raleway"/>
                <a:sym typeface="Raleway"/>
              </a:rPr>
              <a:t>ατος από το Γραφείο Ειδικής Αγωγής Μ.Ε. [...]</a:t>
            </a:r>
          </a:p>
          <a:p>
            <a:pPr algn="l">
              <a:lnSpc>
                <a:spcPts val="5039"/>
              </a:lnSpc>
            </a:pPr>
            <a:r>
              <a:rPr lang="en-US" sz="2799" dirty="0">
                <a:solidFill>
                  <a:srgbClr val="804F3B"/>
                </a:solidFill>
                <a:latin typeface="Raleway"/>
                <a:ea typeface="Raleway"/>
                <a:cs typeface="Raleway"/>
                <a:sym typeface="Raleway"/>
              </a:rPr>
              <a:t>γ) </a:t>
            </a:r>
            <a:r>
              <a:rPr lang="en-US" sz="2799" dirty="0" err="1">
                <a:solidFill>
                  <a:srgbClr val="804F3B"/>
                </a:solidFill>
                <a:latin typeface="Raleway"/>
                <a:ea typeface="Raleway"/>
                <a:cs typeface="Raleway"/>
                <a:sym typeface="Raleway"/>
              </a:rPr>
              <a:t>Ενημέρωση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της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Διεύθυνσης</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του</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σχολείου</a:t>
            </a:r>
            <a:r>
              <a:rPr lang="en-US" sz="2799" dirty="0">
                <a:solidFill>
                  <a:srgbClr val="804F3B"/>
                </a:solidFill>
                <a:latin typeface="Raleway"/>
                <a:ea typeface="Raleway"/>
                <a:cs typeface="Raleway"/>
                <a:sym typeface="Raleway"/>
              </a:rPr>
              <a:t> από </a:t>
            </a:r>
            <a:r>
              <a:rPr lang="en-US" sz="2799" dirty="0" err="1">
                <a:solidFill>
                  <a:srgbClr val="804F3B"/>
                </a:solidFill>
                <a:latin typeface="Raleway"/>
                <a:ea typeface="Raleway"/>
                <a:cs typeface="Raleway"/>
                <a:sym typeface="Raleway"/>
              </a:rPr>
              <a:t>τον</a:t>
            </a:r>
            <a:r>
              <a:rPr lang="en-US" sz="2799" dirty="0">
                <a:solidFill>
                  <a:srgbClr val="804F3B"/>
                </a:solidFill>
                <a:latin typeface="Raleway"/>
                <a:ea typeface="Raleway"/>
                <a:cs typeface="Raleway"/>
                <a:sym typeface="Raleway"/>
              </a:rPr>
              <a:t>/</a:t>
            </a:r>
            <a:r>
              <a:rPr lang="en-US" sz="2799" dirty="0" err="1">
                <a:solidFill>
                  <a:srgbClr val="804F3B"/>
                </a:solidFill>
                <a:latin typeface="Raleway"/>
                <a:ea typeface="Raleway"/>
                <a:cs typeface="Raleway"/>
                <a:sym typeface="Raleway"/>
              </a:rPr>
              <a:t>τη</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Συνδετικό</a:t>
            </a:r>
            <a:r>
              <a:rPr lang="en-US" sz="2799" dirty="0">
                <a:solidFill>
                  <a:srgbClr val="804F3B"/>
                </a:solidFill>
                <a:latin typeface="Raleway"/>
                <a:ea typeface="Raleway"/>
                <a:cs typeface="Raleway"/>
                <a:sym typeface="Raleway"/>
              </a:rPr>
              <a:t>/ή </a:t>
            </a:r>
            <a:r>
              <a:rPr lang="en-US" sz="2799" dirty="0" err="1">
                <a:solidFill>
                  <a:srgbClr val="804F3B"/>
                </a:solidFill>
                <a:latin typeface="Raleway"/>
                <a:ea typeface="Raleway"/>
                <a:cs typeface="Raleway"/>
                <a:sym typeface="Raleway"/>
              </a:rPr>
              <a:t>Λειτουργό</a:t>
            </a:r>
            <a:r>
              <a:rPr lang="en-US" sz="2799" dirty="0">
                <a:solidFill>
                  <a:srgbClr val="804F3B"/>
                </a:solidFill>
                <a:latin typeface="Raleway"/>
                <a:ea typeface="Raleway"/>
                <a:cs typeface="Raleway"/>
                <a:sym typeface="Raleway"/>
              </a:rPr>
              <a:t> </a:t>
            </a:r>
            <a:r>
              <a:rPr lang="en-US" sz="2799" dirty="0" err="1">
                <a:solidFill>
                  <a:srgbClr val="804F3B"/>
                </a:solidFill>
                <a:latin typeface="Raleway"/>
                <a:ea typeface="Raleway"/>
                <a:cs typeface="Raleway"/>
                <a:sym typeface="Raleway"/>
              </a:rPr>
              <a:t>γι</a:t>
            </a:r>
            <a:r>
              <a:rPr lang="en-US" sz="2799" dirty="0">
                <a:solidFill>
                  <a:srgbClr val="804F3B"/>
                </a:solidFill>
                <a:latin typeface="Raleway"/>
                <a:ea typeface="Raleway"/>
                <a:cs typeface="Raleway"/>
                <a:sym typeface="Raleway"/>
              </a:rPr>
              <a:t>α </a:t>
            </a:r>
            <a:r>
              <a:rPr lang="en-US" sz="2799" b="1" dirty="0">
                <a:solidFill>
                  <a:srgbClr val="804F3B"/>
                </a:solidFill>
                <a:latin typeface="Raleway Bold"/>
                <a:ea typeface="Raleway Bold"/>
                <a:cs typeface="Raleway Bold"/>
                <a:sym typeface="Raleway Bold"/>
              </a:rPr>
              <a:t>επιλογή εκπαιδευτικών και αγορά υπηρεσιών</a:t>
            </a:r>
            <a:r>
              <a:rPr lang="en-US" sz="2799" dirty="0">
                <a:solidFill>
                  <a:srgbClr val="804F3B"/>
                </a:solidFill>
                <a:latin typeface="Raleway"/>
                <a:ea typeface="Raleway"/>
                <a:cs typeface="Raleway"/>
                <a:sym typeface="Raleway"/>
              </a:rPr>
              <a:t>. </a:t>
            </a:r>
          </a:p>
          <a:p>
            <a:pPr algn="l">
              <a:lnSpc>
                <a:spcPts val="5039"/>
              </a:lnSpc>
            </a:pPr>
            <a:r>
              <a:rPr lang="en-US" sz="2799" dirty="0">
                <a:solidFill>
                  <a:srgbClr val="804F3B"/>
                </a:solidFill>
                <a:latin typeface="Raleway"/>
                <a:ea typeface="Raleway"/>
                <a:cs typeface="Raleway"/>
                <a:sym typeface="Raleway"/>
              </a:rPr>
              <a:t>δ) </a:t>
            </a:r>
            <a:r>
              <a:rPr lang="en-US" sz="2799" dirty="0" err="1">
                <a:solidFill>
                  <a:srgbClr val="804F3B"/>
                </a:solidFill>
                <a:latin typeface="Raleway"/>
                <a:ea typeface="Raleway"/>
                <a:cs typeface="Raleway"/>
                <a:sym typeface="Raleway"/>
              </a:rPr>
              <a:t>Ειδο</a:t>
            </a:r>
            <a:r>
              <a:rPr lang="en-US" sz="2799" dirty="0">
                <a:solidFill>
                  <a:srgbClr val="804F3B"/>
                </a:solidFill>
                <a:latin typeface="Raleway"/>
                <a:ea typeface="Raleway"/>
                <a:cs typeface="Raleway"/>
                <a:sym typeface="Raleway"/>
              </a:rPr>
              <a:t>ποίηση των εκπαιδευτικών από τον/τη Συνδετικό/ή Λειτουργό για άμεση έναρξη των μαθημάτων. </a:t>
            </a:r>
          </a:p>
          <a:p>
            <a:pPr algn="l">
              <a:lnSpc>
                <a:spcPts val="5039"/>
              </a:lnSpc>
            </a:pPr>
            <a:endParaRPr lang="en-US" sz="2799" dirty="0">
              <a:solidFill>
                <a:srgbClr val="804F3B"/>
              </a:solidFill>
              <a:latin typeface="Raleway"/>
              <a:ea typeface="Raleway"/>
              <a:cs typeface="Raleway"/>
              <a:sym typeface="Raleway"/>
            </a:endParaRPr>
          </a:p>
          <a:p>
            <a:pPr algn="l">
              <a:lnSpc>
                <a:spcPts val="5039"/>
              </a:lnSpc>
            </a:pPr>
            <a:r>
              <a:rPr lang="en-US" sz="2799" dirty="0">
                <a:solidFill>
                  <a:srgbClr val="804F3B"/>
                </a:solidFill>
                <a:latin typeface="Raleway"/>
                <a:ea typeface="Raleway"/>
                <a:cs typeface="Raleway"/>
                <a:sym typeface="Raleway"/>
              </a:rPr>
              <a:t>... </a:t>
            </a:r>
          </a:p>
        </p:txBody>
      </p:sp>
      <p:sp>
        <p:nvSpPr>
          <p:cNvPr id="6" name="TextBox 6"/>
          <p:cNvSpPr txBox="1"/>
          <p:nvPr/>
        </p:nvSpPr>
        <p:spPr>
          <a:xfrm rot="5400000">
            <a:off x="16219656" y="1750058"/>
            <a:ext cx="2637097"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Φερβουαρίου 2025</a:t>
            </a:r>
          </a:p>
        </p:txBody>
      </p:sp>
      <p:sp>
        <p:nvSpPr>
          <p:cNvPr id="7" name="TextBox 7"/>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a:t>
            </a:r>
          </a:p>
        </p:txBody>
      </p:sp>
      <p:sp>
        <p:nvSpPr>
          <p:cNvPr id="8" name="TextBox 8"/>
          <p:cNvSpPr txBox="1"/>
          <p:nvPr/>
        </p:nvSpPr>
        <p:spPr>
          <a:xfrm>
            <a:off x="1355447" y="713486"/>
            <a:ext cx="5159304"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Η ΑΝΑΓΚΗ - ΚΥΠΡΙΑΚΟ ΣΥΓΚΕΙΜΕΝΟ</a:t>
            </a:r>
          </a:p>
        </p:txBody>
      </p:sp>
      <p:sp>
        <p:nvSpPr>
          <p:cNvPr id="9" name="TextBox 9"/>
          <p:cNvSpPr txBox="1"/>
          <p:nvPr/>
        </p:nvSpPr>
        <p:spPr>
          <a:xfrm>
            <a:off x="1266150" y="2139896"/>
            <a:ext cx="4002398" cy="530466"/>
          </a:xfrm>
          <a:prstGeom prst="rect">
            <a:avLst/>
          </a:prstGeom>
        </p:spPr>
        <p:txBody>
          <a:bodyPr lIns="0" tIns="0" rIns="0" bIns="0" rtlCol="0" anchor="t">
            <a:spAutoFit/>
          </a:bodyPr>
          <a:lstStyle/>
          <a:p>
            <a:pPr algn="l">
              <a:lnSpc>
                <a:spcPts val="4479"/>
              </a:lnSpc>
            </a:pPr>
            <a:r>
              <a:rPr lang="en-US" sz="2799" b="1" dirty="0" err="1">
                <a:solidFill>
                  <a:srgbClr val="804F3B"/>
                </a:solidFill>
                <a:latin typeface="Radley"/>
                <a:ea typeface="Radley"/>
                <a:cs typeface="Radley"/>
                <a:sym typeface="Radley"/>
              </a:rPr>
              <a:t>Μέση</a:t>
            </a:r>
            <a:r>
              <a:rPr lang="en-US" sz="2799" b="1" dirty="0">
                <a:solidFill>
                  <a:srgbClr val="804F3B"/>
                </a:solidFill>
                <a:latin typeface="Radley"/>
                <a:ea typeface="Radley"/>
                <a:cs typeface="Radley"/>
                <a:sym typeface="Radley"/>
              </a:rPr>
              <a:t> </a:t>
            </a:r>
            <a:r>
              <a:rPr lang="en-US" sz="2799" b="1" dirty="0" err="1">
                <a:solidFill>
                  <a:srgbClr val="804F3B"/>
                </a:solidFill>
                <a:latin typeface="Radley"/>
                <a:ea typeface="Radley"/>
                <a:cs typeface="Radley"/>
                <a:sym typeface="Radley"/>
              </a:rPr>
              <a:t>Εκ</a:t>
            </a:r>
            <a:r>
              <a:rPr lang="en-US" sz="2799" b="1" dirty="0">
                <a:solidFill>
                  <a:srgbClr val="804F3B"/>
                </a:solidFill>
                <a:latin typeface="Radley"/>
                <a:ea typeface="Radley"/>
                <a:cs typeface="Radley"/>
                <a:sym typeface="Radley"/>
              </a:rPr>
              <a:t>παίδευση</a:t>
            </a:r>
          </a:p>
        </p:txBody>
      </p:sp>
      <p:sp>
        <p:nvSpPr>
          <p:cNvPr id="10" name="TextBox 10"/>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ea typeface="Prata"/>
                <a:cs typeface="Prata"/>
                <a:sym typeface="Prata"/>
              </a:rPr>
              <a:t>2</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GB"/>
            </a:p>
          </p:txBody>
        </p:sp>
      </p:grpSp>
      <p:sp>
        <p:nvSpPr>
          <p:cNvPr id="5" name="Freeform 5"/>
          <p:cNvSpPr/>
          <p:nvPr/>
        </p:nvSpPr>
        <p:spPr>
          <a:xfrm>
            <a:off x="1340457" y="2860119"/>
            <a:ext cx="13766663" cy="7398188"/>
          </a:xfrm>
          <a:custGeom>
            <a:avLst/>
            <a:gdLst/>
            <a:ahLst/>
            <a:cxnLst/>
            <a:rect l="l" t="t" r="r" b="b"/>
            <a:pathLst>
              <a:path w="13766663" h="7398188">
                <a:moveTo>
                  <a:pt x="0" y="0"/>
                </a:moveTo>
                <a:lnTo>
                  <a:pt x="13766663" y="0"/>
                </a:lnTo>
                <a:lnTo>
                  <a:pt x="13766663" y="7398188"/>
                </a:lnTo>
                <a:lnTo>
                  <a:pt x="0" y="7398188"/>
                </a:lnTo>
                <a:lnTo>
                  <a:pt x="0" y="0"/>
                </a:lnTo>
                <a:close/>
              </a:path>
            </a:pathLst>
          </a:custGeom>
          <a:blipFill>
            <a:blip r:embed="rId2"/>
            <a:stretch>
              <a:fillRect l="-14262" t="-30893" r="-19421" b="-9034"/>
            </a:stretch>
          </a:blipFill>
        </p:spPr>
        <p:txBody>
          <a:bodyPr/>
          <a:lstStyle/>
          <a:p>
            <a:endParaRPr lang="en-GB"/>
          </a:p>
        </p:txBody>
      </p:sp>
      <p:sp>
        <p:nvSpPr>
          <p:cNvPr id="6" name="Freeform 6"/>
          <p:cNvSpPr/>
          <p:nvPr/>
        </p:nvSpPr>
        <p:spPr>
          <a:xfrm>
            <a:off x="13299381" y="5287953"/>
            <a:ext cx="1821875" cy="1068074"/>
          </a:xfrm>
          <a:custGeom>
            <a:avLst/>
            <a:gdLst/>
            <a:ahLst/>
            <a:cxnLst/>
            <a:rect l="l" t="t" r="r" b="b"/>
            <a:pathLst>
              <a:path w="1821875" h="1068074">
                <a:moveTo>
                  <a:pt x="0" y="0"/>
                </a:moveTo>
                <a:lnTo>
                  <a:pt x="1821875" y="0"/>
                </a:lnTo>
                <a:lnTo>
                  <a:pt x="1821875" y="1068075"/>
                </a:lnTo>
                <a:lnTo>
                  <a:pt x="0" y="1068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rot="5400000">
            <a:off x="16232483" y="1737232"/>
            <a:ext cx="2611444" cy="316230"/>
          </a:xfrm>
          <a:prstGeom prst="rect">
            <a:avLst/>
          </a:prstGeom>
        </p:spPr>
        <p:txBody>
          <a:bodyPr lIns="0" tIns="0" rIns="0" bIns="0" rtlCol="0" anchor="t">
            <a:spAutoFit/>
          </a:bodyPr>
          <a:lstStyle/>
          <a:p>
            <a:pPr algn="l">
              <a:lnSpc>
                <a:spcPts val="2520"/>
              </a:lnSpc>
            </a:pPr>
            <a:r>
              <a:rPr lang="en-US" sz="1800">
                <a:solidFill>
                  <a:srgbClr val="804F3B"/>
                </a:solidFill>
                <a:latin typeface="Raleway"/>
                <a:ea typeface="Raleway"/>
                <a:cs typeface="Raleway"/>
                <a:sym typeface="Raleway"/>
              </a:rPr>
              <a:t>22 Φεβρουαρίου 2025</a:t>
            </a:r>
          </a:p>
        </p:txBody>
      </p:sp>
      <p:sp>
        <p:nvSpPr>
          <p:cNvPr id="8" name="TextBox 8"/>
          <p:cNvSpPr txBox="1"/>
          <p:nvPr/>
        </p:nvSpPr>
        <p:spPr>
          <a:xfrm>
            <a:off x="1355447" y="1873361"/>
            <a:ext cx="14000633" cy="1648460"/>
          </a:xfrm>
          <a:prstGeom prst="rect">
            <a:avLst/>
          </a:prstGeom>
        </p:spPr>
        <p:txBody>
          <a:bodyPr lIns="0" tIns="0" rIns="0" bIns="0" rtlCol="0" anchor="t">
            <a:spAutoFit/>
          </a:bodyPr>
          <a:lstStyle/>
          <a:p>
            <a:pPr algn="l">
              <a:lnSpc>
                <a:spcPts val="4479"/>
              </a:lnSpc>
            </a:pPr>
            <a:r>
              <a:rPr lang="en-US" sz="2799">
                <a:solidFill>
                  <a:srgbClr val="804F3B"/>
                </a:solidFill>
                <a:latin typeface="Radley"/>
                <a:ea typeface="Radley"/>
                <a:cs typeface="Radley"/>
                <a:sym typeface="Radley"/>
              </a:rPr>
              <a:t>“...οι συνέπειες του τι κάνουμε και του τι δεν κάνουμε” (Hilsen, 2006).</a:t>
            </a:r>
          </a:p>
          <a:p>
            <a:pPr algn="l">
              <a:lnSpc>
                <a:spcPts val="4479"/>
              </a:lnSpc>
            </a:pPr>
            <a:endParaRPr lang="en-US" sz="2799">
              <a:solidFill>
                <a:srgbClr val="804F3B"/>
              </a:solidFill>
              <a:latin typeface="Radley"/>
              <a:ea typeface="Radley"/>
              <a:cs typeface="Radley"/>
              <a:sym typeface="Radley"/>
            </a:endParaRPr>
          </a:p>
          <a:p>
            <a:pPr algn="just">
              <a:lnSpc>
                <a:spcPts val="4479"/>
              </a:lnSpc>
            </a:pPr>
            <a:endParaRPr lang="en-US" sz="2799">
              <a:solidFill>
                <a:srgbClr val="804F3B"/>
              </a:solidFill>
              <a:latin typeface="Radley"/>
              <a:ea typeface="Radley"/>
              <a:cs typeface="Radley"/>
              <a:sym typeface="Radley"/>
            </a:endParaRPr>
          </a:p>
        </p:txBody>
      </p:sp>
      <p:sp>
        <p:nvSpPr>
          <p:cNvPr id="9" name="TextBox 9"/>
          <p:cNvSpPr txBox="1"/>
          <p:nvPr/>
        </p:nvSpPr>
        <p:spPr>
          <a:xfrm rot="5400000">
            <a:off x="14204949" y="6146772"/>
            <a:ext cx="6470652" cy="630555"/>
          </a:xfrm>
          <a:prstGeom prst="rect">
            <a:avLst/>
          </a:prstGeom>
        </p:spPr>
        <p:txBody>
          <a:bodyPr lIns="0" tIns="0" rIns="0" bIns="0" rtlCol="0" anchor="t">
            <a:spAutoFit/>
          </a:bodyPr>
          <a:lstStyle/>
          <a:p>
            <a:pPr algn="r">
              <a:lnSpc>
                <a:spcPts val="2520"/>
              </a:lnSpc>
            </a:pPr>
            <a:r>
              <a:rPr lang="en-US" sz="1800">
                <a:solidFill>
                  <a:srgbClr val="804F3B"/>
                </a:solidFill>
                <a:latin typeface="Raleway"/>
                <a:ea typeface="Raleway"/>
                <a:cs typeface="Raleway"/>
                <a:sym typeface="Raleway"/>
              </a:rPr>
              <a:t>Παιδιά και έφηβοι με απειλητική για τη ζωή ασθένεια</a:t>
            </a:r>
          </a:p>
          <a:p>
            <a:pPr algn="r">
              <a:lnSpc>
                <a:spcPts val="2520"/>
              </a:lnSpc>
            </a:pPr>
            <a:r>
              <a:rPr lang="en-US" sz="1800">
                <a:solidFill>
                  <a:srgbClr val="804F3B"/>
                </a:solidFill>
                <a:latin typeface="Raleway"/>
                <a:ea typeface="Raleway"/>
                <a:cs typeface="Raleway"/>
                <a:sym typeface="Raleway"/>
              </a:rPr>
              <a:t>Ο ρόλος του σχολείου </a:t>
            </a:r>
          </a:p>
        </p:txBody>
      </p:sp>
      <p:sp>
        <p:nvSpPr>
          <p:cNvPr id="10" name="TextBox 10"/>
          <p:cNvSpPr txBox="1"/>
          <p:nvPr/>
        </p:nvSpPr>
        <p:spPr>
          <a:xfrm>
            <a:off x="8911459" y="9697376"/>
            <a:ext cx="6103227" cy="468141"/>
          </a:xfrm>
          <a:prstGeom prst="rect">
            <a:avLst/>
          </a:prstGeom>
        </p:spPr>
        <p:txBody>
          <a:bodyPr lIns="0" tIns="0" rIns="0" bIns="0" rtlCol="0" anchor="t">
            <a:spAutoFit/>
          </a:bodyPr>
          <a:lstStyle/>
          <a:p>
            <a:pPr algn="r">
              <a:lnSpc>
                <a:spcPts val="1925"/>
              </a:lnSpc>
              <a:spcBef>
                <a:spcPct val="0"/>
              </a:spcBef>
            </a:pPr>
            <a:r>
              <a:rPr lang="en-US" sz="1375" dirty="0" err="1">
                <a:solidFill>
                  <a:srgbClr val="804F3B"/>
                </a:solidFill>
                <a:latin typeface="Raleway"/>
                <a:ea typeface="Raleway"/>
                <a:cs typeface="Raleway"/>
                <a:sym typeface="Raleway"/>
              </a:rPr>
              <a:t>Αρχείο</a:t>
            </a:r>
            <a:r>
              <a:rPr lang="en-US" sz="1375" dirty="0">
                <a:solidFill>
                  <a:srgbClr val="804F3B"/>
                </a:solidFill>
                <a:latin typeface="Raleway"/>
                <a:ea typeface="Raleway"/>
                <a:cs typeface="Raleway"/>
                <a:sym typeface="Raleway"/>
              </a:rPr>
              <a:t> Κα</a:t>
            </a:r>
            <a:r>
              <a:rPr lang="en-US" sz="1375" dirty="0" err="1">
                <a:solidFill>
                  <a:srgbClr val="804F3B"/>
                </a:solidFill>
                <a:latin typeface="Raleway"/>
                <a:ea typeface="Raleway"/>
                <a:cs typeface="Raleway"/>
                <a:sym typeface="Raleway"/>
              </a:rPr>
              <a:t>ρκίνου</a:t>
            </a:r>
            <a:r>
              <a:rPr lang="en-US" sz="1375" dirty="0">
                <a:solidFill>
                  <a:srgbClr val="804F3B"/>
                </a:solidFill>
                <a:latin typeface="Raleway"/>
                <a:ea typeface="Raleway"/>
                <a:cs typeface="Raleway"/>
                <a:sym typeface="Raleway"/>
              </a:rPr>
              <a:t> </a:t>
            </a:r>
            <a:r>
              <a:rPr lang="en-US" sz="1375" dirty="0" err="1">
                <a:solidFill>
                  <a:srgbClr val="804F3B"/>
                </a:solidFill>
                <a:latin typeface="Raleway"/>
                <a:ea typeface="Raleway"/>
                <a:cs typeface="Raleway"/>
                <a:sym typeface="Raleway"/>
              </a:rPr>
              <a:t>Κύ</a:t>
            </a:r>
            <a:r>
              <a:rPr lang="en-US" sz="1375" dirty="0">
                <a:solidFill>
                  <a:srgbClr val="804F3B"/>
                </a:solidFill>
                <a:latin typeface="Raleway"/>
                <a:ea typeface="Raleway"/>
                <a:cs typeface="Raleway"/>
                <a:sym typeface="Raleway"/>
              </a:rPr>
              <a:t>πρου Παιδικός Καρκίνος</a:t>
            </a:r>
          </a:p>
          <a:p>
            <a:pPr algn="r">
              <a:lnSpc>
                <a:spcPts val="1925"/>
              </a:lnSpc>
              <a:spcBef>
                <a:spcPct val="0"/>
              </a:spcBef>
            </a:pPr>
            <a:r>
              <a:rPr lang="en-US" sz="1375" dirty="0">
                <a:solidFill>
                  <a:srgbClr val="804F3B"/>
                </a:solidFill>
                <a:latin typeface="Raleway"/>
                <a:ea typeface="Raleway"/>
                <a:cs typeface="Raleway"/>
                <a:sym typeface="Raleway"/>
              </a:rPr>
              <a:t> (ηλικίες 0-19 ετών) 1998-2021</a:t>
            </a:r>
          </a:p>
        </p:txBody>
      </p:sp>
      <p:sp>
        <p:nvSpPr>
          <p:cNvPr id="11" name="TextBox 11"/>
          <p:cNvSpPr txBox="1"/>
          <p:nvPr/>
        </p:nvSpPr>
        <p:spPr>
          <a:xfrm>
            <a:off x="1028700" y="713486"/>
            <a:ext cx="237450"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I</a:t>
            </a:r>
          </a:p>
        </p:txBody>
      </p:sp>
      <p:sp>
        <p:nvSpPr>
          <p:cNvPr id="12" name="TextBox 12"/>
          <p:cNvSpPr txBox="1"/>
          <p:nvPr/>
        </p:nvSpPr>
        <p:spPr>
          <a:xfrm>
            <a:off x="1355447" y="713486"/>
            <a:ext cx="5159304" cy="234696"/>
          </a:xfrm>
          <a:prstGeom prst="rect">
            <a:avLst/>
          </a:prstGeom>
        </p:spPr>
        <p:txBody>
          <a:bodyPr lIns="0" tIns="0" rIns="0" bIns="0" rtlCol="0" anchor="t">
            <a:spAutoFit/>
          </a:bodyPr>
          <a:lstStyle/>
          <a:p>
            <a:pPr algn="just">
              <a:lnSpc>
                <a:spcPts val="1871"/>
              </a:lnSpc>
            </a:pPr>
            <a:r>
              <a:rPr lang="en-US" sz="1599" b="1">
                <a:solidFill>
                  <a:srgbClr val="804F3B"/>
                </a:solidFill>
                <a:latin typeface="Raleway Bold"/>
                <a:ea typeface="Raleway Bold"/>
                <a:cs typeface="Raleway Bold"/>
                <a:sym typeface="Raleway Bold"/>
              </a:rPr>
              <a:t>Η ΑΝΑΓΚΗ - ΚΥΠΡΙΑΚΟ ΣΥΓΚΕΙΜΕΝΟ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2340</Words>
  <Application>Microsoft Office PowerPoint</Application>
  <PresentationFormat>Custom</PresentationFormat>
  <Paragraphs>298</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Radley</vt:lpstr>
      <vt:lpstr>Prata</vt:lpstr>
      <vt:lpstr>Calibri</vt:lpstr>
      <vt:lpstr>Raleway</vt:lpstr>
      <vt:lpstr>Raleway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 Φεβρουαρίου 2025</dc:title>
  <dc:creator>Xenia Stylianou</dc:creator>
  <cp:lastModifiedBy>Πολυξένη Στυλιανού</cp:lastModifiedBy>
  <cp:revision>6</cp:revision>
  <dcterms:created xsi:type="dcterms:W3CDTF">2006-08-16T00:00:00Z</dcterms:created>
  <dcterms:modified xsi:type="dcterms:W3CDTF">2025-02-20T20:43:10Z</dcterms:modified>
  <dc:identifier>DAGdSYRa4-M</dc:identifier>
</cp:coreProperties>
</file>